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7"/>
  </p:notesMasterIdLst>
  <p:sldIdLst>
    <p:sldId id="256" r:id="rId2"/>
    <p:sldId id="257" r:id="rId3"/>
    <p:sldId id="331" r:id="rId4"/>
    <p:sldId id="258" r:id="rId5"/>
    <p:sldId id="259" r:id="rId6"/>
    <p:sldId id="260" r:id="rId7"/>
    <p:sldId id="261" r:id="rId8"/>
    <p:sldId id="262" r:id="rId9"/>
    <p:sldId id="263" r:id="rId10"/>
    <p:sldId id="288" r:id="rId11"/>
    <p:sldId id="289" r:id="rId12"/>
    <p:sldId id="273" r:id="rId13"/>
    <p:sldId id="290" r:id="rId14"/>
    <p:sldId id="291" r:id="rId15"/>
    <p:sldId id="294" r:id="rId16"/>
    <p:sldId id="292" r:id="rId17"/>
    <p:sldId id="312" r:id="rId18"/>
    <p:sldId id="293" r:id="rId19"/>
    <p:sldId id="295" r:id="rId20"/>
    <p:sldId id="296" r:id="rId21"/>
    <p:sldId id="297" r:id="rId22"/>
    <p:sldId id="300" r:id="rId23"/>
    <p:sldId id="299" r:id="rId24"/>
    <p:sldId id="298" r:id="rId25"/>
    <p:sldId id="301" r:id="rId26"/>
    <p:sldId id="302" r:id="rId27"/>
    <p:sldId id="304" r:id="rId28"/>
    <p:sldId id="303" r:id="rId29"/>
    <p:sldId id="305" r:id="rId30"/>
    <p:sldId id="306" r:id="rId31"/>
    <p:sldId id="307" r:id="rId32"/>
    <p:sldId id="308" r:id="rId33"/>
    <p:sldId id="309" r:id="rId34"/>
    <p:sldId id="310" r:id="rId35"/>
    <p:sldId id="313" r:id="rId36"/>
    <p:sldId id="314" r:id="rId37"/>
    <p:sldId id="315" r:id="rId38"/>
    <p:sldId id="311"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287" r:id="rId55"/>
    <p:sldId id="281"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90E7E-AEC4-41FC-82C3-105AC302111C}" v="50" dt="2024-10-28T15:14:15.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452" autoAdjust="0"/>
  </p:normalViewPr>
  <p:slideViewPr>
    <p:cSldViewPr snapToGrid="0">
      <p:cViewPr varScale="1">
        <p:scale>
          <a:sx n="133" d="100"/>
          <a:sy n="133" d="100"/>
        </p:scale>
        <p:origin x="158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fdaed067e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fdaed067e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332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24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007c5606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007c5606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706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339efbd4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339efbd4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4339efbd4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339efbd4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339efbd4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339efbd4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339efbd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339efbd4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007c5606c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07c5606c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339efbd4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339efbd4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presentation/d/1TpQi9FtVvUEauUpmG41Wv1zLKr0r_xdwNHWHV032FJE/edit?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bit.ly/RLA-fall24volunteer"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hoosealicense.com/licenses/apache-2.0/" TargetMode="External"/><Relationship Id="rId2" Type="http://schemas.openxmlformats.org/officeDocument/2006/relationships/hyperlink" Target="https://choosealicense.com/licenses/mit/" TargetMode="External"/><Relationship Id="rId1" Type="http://schemas.openxmlformats.org/officeDocument/2006/relationships/slideLayout" Target="../slideLayouts/slideLayout3.xml"/><Relationship Id="rId4" Type="http://schemas.openxmlformats.org/officeDocument/2006/relationships/hyperlink" Target="https://choosealicense.com/licenses/gpl-3.0/"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an.r-project.org/web/packages/survival/index.html" TargetMode="External"/><Relationship Id="rId2" Type="http://schemas.openxmlformats.org/officeDocument/2006/relationships/hyperlink" Target="https://cran.r-project.org/web/packages/ggplot2/index.html"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support.posit.co/hc/en-us/articles/200486508-Building-Testing-and-Distributing-Package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ran.r-project.org/submit.html"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meetup.com/rladies-aurora/" TargetMode="External"/><Relationship Id="rId7"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rd.gg/EXKYNCSFB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support.posit.co/hc/en-us/articles/200486508-Building-Testing-and-Distributing-Packages"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r-pkgs.org/whole-game.html#use_github"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r-pkgs.org/" TargetMode="External"/><Relationship Id="rId5" Type="http://schemas.openxmlformats.org/officeDocument/2006/relationships/hyperlink" Target="https://bookdown.org/content/d1e53ac9-28ce-472f-bc2c-f499f18264a3/" TargetMode="External"/><Relationship Id="rId4" Type="http://schemas.openxmlformats.org/officeDocument/2006/relationships/hyperlink" Target="https://adv-r.hadley.nz/"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r-pkgs.org/whole-game.html"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ladies-auror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rstudio-education.github.io/hopr/starting.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896975"/>
            <a:ext cx="8520600" cy="205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R Package Development</a:t>
            </a:r>
            <a:endParaRPr sz="4800" i="1" dirty="0"/>
          </a:p>
        </p:txBody>
      </p:sp>
      <p:sp>
        <p:nvSpPr>
          <p:cNvPr id="55" name="Google Shape;55;p13"/>
          <p:cNvSpPr txBox="1">
            <a:spLocks noGrp="1"/>
          </p:cNvSpPr>
          <p:nvPr>
            <p:ph type="subTitle" idx="1"/>
          </p:nvPr>
        </p:nvSpPr>
        <p:spPr>
          <a:xfrm>
            <a:off x="311700" y="2563700"/>
            <a:ext cx="8520600" cy="2368200"/>
          </a:xfrm>
          <a:prstGeom prst="rect">
            <a:avLst/>
          </a:prstGeom>
        </p:spPr>
        <p:txBody>
          <a:bodyPr spcFirstLastPara="1" wrap="square" lIns="91425" tIns="91425" rIns="91425" bIns="91425" anchor="t" anchorCtr="0">
            <a:normAutofit/>
          </a:bodyPr>
          <a:lstStyle/>
          <a:p>
            <a:pPr marL="0" lvl="0" indent="0" algn="ctr" rtl="0">
              <a:spcBef>
                <a:spcPts val="1000"/>
              </a:spcBef>
              <a:spcAft>
                <a:spcPts val="0"/>
              </a:spcAft>
              <a:buNone/>
            </a:pPr>
            <a:r>
              <a:rPr lang="en" sz="2517" dirty="0"/>
              <a:t>October 29, 2024</a:t>
            </a:r>
            <a:endParaRPr sz="2517" dirty="0"/>
          </a:p>
          <a:p>
            <a:pPr marL="0" lvl="0" indent="0" algn="ctr" rtl="0">
              <a:spcBef>
                <a:spcPts val="1000"/>
              </a:spcBef>
              <a:spcAft>
                <a:spcPts val="0"/>
              </a:spcAft>
              <a:buNone/>
            </a:pPr>
            <a:endParaRPr sz="2517" dirty="0"/>
          </a:p>
        </p:txBody>
      </p:sp>
      <p:pic>
        <p:nvPicPr>
          <p:cNvPr id="56" name="Google Shape;56;p13"/>
          <p:cNvPicPr preferRelativeResize="0"/>
          <p:nvPr/>
        </p:nvPicPr>
        <p:blipFill rotWithShape="1">
          <a:blip r:embed="rId3">
            <a:alphaModFix/>
          </a:blip>
          <a:srcRect b="20413"/>
          <a:stretch/>
        </p:blipFill>
        <p:spPr>
          <a:xfrm>
            <a:off x="41225" y="33425"/>
            <a:ext cx="1364900" cy="1086249"/>
          </a:xfrm>
          <a:prstGeom prst="rect">
            <a:avLst/>
          </a:prstGeom>
          <a:noFill/>
          <a:ln>
            <a:noFill/>
          </a:ln>
        </p:spPr>
      </p:pic>
      <p:pic>
        <p:nvPicPr>
          <p:cNvPr id="57" name="Google Shape;57;p13"/>
          <p:cNvPicPr preferRelativeResize="0"/>
          <p:nvPr/>
        </p:nvPicPr>
        <p:blipFill rotWithShape="1">
          <a:blip r:embed="rId4">
            <a:alphaModFix/>
          </a:blip>
          <a:srcRect/>
          <a:stretch/>
        </p:blipFill>
        <p:spPr>
          <a:xfrm>
            <a:off x="7689779" y="0"/>
            <a:ext cx="1419251" cy="16448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3120-19AC-A6F4-D7AC-4B9EA020B6E9}"/>
              </a:ext>
            </a:extLst>
          </p:cNvPr>
          <p:cNvSpPr>
            <a:spLocks noGrp="1"/>
          </p:cNvSpPr>
          <p:nvPr>
            <p:ph type="title"/>
          </p:nvPr>
        </p:nvSpPr>
        <p:spPr/>
        <p:txBody>
          <a:bodyPr>
            <a:normAutofit fontScale="90000"/>
          </a:bodyPr>
          <a:lstStyle/>
          <a:p>
            <a:r>
              <a:rPr lang="en-US" dirty="0"/>
              <a:t>Outline</a:t>
            </a:r>
          </a:p>
        </p:txBody>
      </p:sp>
      <p:sp>
        <p:nvSpPr>
          <p:cNvPr id="3" name="Text Placeholder 2">
            <a:extLst>
              <a:ext uri="{FF2B5EF4-FFF2-40B4-BE49-F238E27FC236}">
                <a16:creationId xmlns:a16="http://schemas.microsoft.com/office/drawing/2014/main" id="{E38D57B0-78D0-E457-5CB5-DC66E3C0D550}"/>
              </a:ext>
            </a:extLst>
          </p:cNvPr>
          <p:cNvSpPr>
            <a:spLocks noGrp="1"/>
          </p:cNvSpPr>
          <p:nvPr>
            <p:ph type="body" idx="1"/>
          </p:nvPr>
        </p:nvSpPr>
        <p:spPr/>
        <p:txBody>
          <a:bodyPr/>
          <a:lstStyle/>
          <a:p>
            <a:r>
              <a:rPr lang="en-US" dirty="0"/>
              <a:t>This is a hands-on workshop</a:t>
            </a:r>
          </a:p>
          <a:p>
            <a:r>
              <a:rPr lang="en-US" dirty="0"/>
              <a:t>The workflow of R package development using </a:t>
            </a:r>
            <a:r>
              <a:rPr lang="en-US" b="1" dirty="0"/>
              <a:t>RStudio</a:t>
            </a:r>
            <a:r>
              <a:rPr lang="en-US" dirty="0"/>
              <a:t> and other key packages</a:t>
            </a:r>
          </a:p>
          <a:p>
            <a:r>
              <a:rPr lang="en-US" dirty="0"/>
              <a:t>The goal is to understand the basic structure of R package and the workflow of package development</a:t>
            </a:r>
          </a:p>
        </p:txBody>
      </p:sp>
    </p:spTree>
    <p:extLst>
      <p:ext uri="{BB962C8B-B14F-4D97-AF65-F5344CB8AC3E}">
        <p14:creationId xmlns:p14="http://schemas.microsoft.com/office/powerpoint/2010/main" val="3456669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04E4-38EF-3D43-2529-279EE4BCA2A2}"/>
              </a:ext>
            </a:extLst>
          </p:cNvPr>
          <p:cNvSpPr>
            <a:spLocks noGrp="1"/>
          </p:cNvSpPr>
          <p:nvPr>
            <p:ph type="title"/>
          </p:nvPr>
        </p:nvSpPr>
        <p:spPr/>
        <p:txBody>
          <a:bodyPr>
            <a:normAutofit fontScale="90000"/>
          </a:bodyPr>
          <a:lstStyle/>
          <a:p>
            <a:r>
              <a:rPr lang="en-US" dirty="0"/>
              <a:t>Preparation</a:t>
            </a:r>
          </a:p>
        </p:txBody>
      </p:sp>
      <p:sp>
        <p:nvSpPr>
          <p:cNvPr id="3" name="Text Placeholder 2">
            <a:extLst>
              <a:ext uri="{FF2B5EF4-FFF2-40B4-BE49-F238E27FC236}">
                <a16:creationId xmlns:a16="http://schemas.microsoft.com/office/drawing/2014/main" id="{A45ACE1C-C28E-9B3F-4C7C-AB147937111D}"/>
              </a:ext>
            </a:extLst>
          </p:cNvPr>
          <p:cNvSpPr>
            <a:spLocks noGrp="1"/>
          </p:cNvSpPr>
          <p:nvPr>
            <p:ph type="body" idx="1"/>
          </p:nvPr>
        </p:nvSpPr>
        <p:spPr/>
        <p:txBody>
          <a:bodyPr/>
          <a:lstStyle/>
          <a:p>
            <a:r>
              <a:rPr lang="en-US" dirty="0"/>
              <a:t>Please install the following packages in RStudio</a:t>
            </a:r>
          </a:p>
          <a:p>
            <a:pPr lvl="1"/>
            <a:r>
              <a:rPr lang="en-US" dirty="0" err="1">
                <a:solidFill>
                  <a:srgbClr val="FFFFFF"/>
                </a:solidFill>
                <a:latin typeface="Arial" panose="020B0604020202020204" pitchFamily="34" charset="0"/>
              </a:rPr>
              <a:t>devtools</a:t>
            </a:r>
            <a:r>
              <a:rPr lang="en-US" dirty="0">
                <a:solidFill>
                  <a:srgbClr val="FFFFFF"/>
                </a:solidFill>
                <a:latin typeface="Arial" panose="020B0604020202020204" pitchFamily="34" charset="0"/>
              </a:rPr>
              <a:t> - Tools to Make Developing R Packages</a:t>
            </a:r>
          </a:p>
          <a:p>
            <a:pPr lvl="1"/>
            <a:r>
              <a:rPr lang="en-US" dirty="0">
                <a:solidFill>
                  <a:srgbClr val="FFFFFF"/>
                </a:solidFill>
                <a:latin typeface="Arial" panose="020B0604020202020204" pitchFamily="34" charset="0"/>
              </a:rPr>
              <a:t>roxygen2 – Generate </a:t>
            </a:r>
            <a:r>
              <a:rPr lang="en-US" b="0" i="0" dirty="0">
                <a:solidFill>
                  <a:srgbClr val="FFFFFF"/>
                </a:solidFill>
                <a:effectLst/>
                <a:latin typeface="Arial" panose="020B0604020202020204" pitchFamily="34" charset="0"/>
              </a:rPr>
              <a:t>Documentation for R</a:t>
            </a:r>
          </a:p>
          <a:p>
            <a:pPr lvl="1"/>
            <a:endParaRPr lang="en-US" dirty="0">
              <a:solidFill>
                <a:srgbClr val="FFFFFF"/>
              </a:solidFill>
              <a:latin typeface="Arial" panose="020B0604020202020204" pitchFamily="34" charset="0"/>
            </a:endParaRPr>
          </a:p>
          <a:p>
            <a:pPr lvl="1"/>
            <a:endParaRPr lang="en-US" dirty="0"/>
          </a:p>
          <a:p>
            <a:r>
              <a:rPr lang="en-US" dirty="0"/>
              <a:t>Check if these packages get installed in your RStudio environment</a:t>
            </a:r>
          </a:p>
        </p:txBody>
      </p:sp>
      <p:pic>
        <p:nvPicPr>
          <p:cNvPr id="5" name="Picture 4">
            <a:extLst>
              <a:ext uri="{FF2B5EF4-FFF2-40B4-BE49-F238E27FC236}">
                <a16:creationId xmlns:a16="http://schemas.microsoft.com/office/drawing/2014/main" id="{2DD13ACC-5971-A3EA-19E6-6886EED28CCF}"/>
              </a:ext>
            </a:extLst>
          </p:cNvPr>
          <p:cNvPicPr>
            <a:picLocks noChangeAspect="1"/>
          </p:cNvPicPr>
          <p:nvPr/>
        </p:nvPicPr>
        <p:blipFill>
          <a:blip r:embed="rId2"/>
          <a:stretch>
            <a:fillRect/>
          </a:stretch>
        </p:blipFill>
        <p:spPr>
          <a:xfrm>
            <a:off x="793379" y="2921050"/>
            <a:ext cx="5762625" cy="1647825"/>
          </a:xfrm>
          <a:prstGeom prst="rect">
            <a:avLst/>
          </a:prstGeom>
        </p:spPr>
      </p:pic>
    </p:spTree>
    <p:extLst>
      <p:ext uri="{BB962C8B-B14F-4D97-AF65-F5344CB8AC3E}">
        <p14:creationId xmlns:p14="http://schemas.microsoft.com/office/powerpoint/2010/main" val="4165790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u="sng">
                <a:solidFill>
                  <a:schemeClr val="hlink"/>
                </a:solidFill>
                <a:hlinkClick r:id="rId3"/>
              </a:rPr>
              <a:t>Demo</a:t>
            </a:r>
            <a:r>
              <a:rPr lang="en"/>
              <a:t> time! </a:t>
            </a:r>
            <a:endParaRPr/>
          </a:p>
        </p:txBody>
      </p:sp>
      <p:pic>
        <p:nvPicPr>
          <p:cNvPr id="218" name="Google Shape;218;p30"/>
          <p:cNvPicPr preferRelativeResize="0"/>
          <p:nvPr/>
        </p:nvPicPr>
        <p:blipFill>
          <a:blip r:embed="rId4">
            <a:alphaModFix/>
          </a:blip>
          <a:stretch>
            <a:fillRect/>
          </a:stretch>
        </p:blipFill>
        <p:spPr>
          <a:xfrm>
            <a:off x="1709413" y="1394075"/>
            <a:ext cx="5725175" cy="2587775"/>
          </a:xfrm>
          <a:prstGeom prst="rect">
            <a:avLst/>
          </a:prstGeom>
          <a:noFill/>
          <a:ln>
            <a:noFill/>
          </a:ln>
        </p:spPr>
      </p:pic>
      <p:pic>
        <p:nvPicPr>
          <p:cNvPr id="219" name="Google Shape;219;p30"/>
          <p:cNvPicPr preferRelativeResize="0"/>
          <p:nvPr/>
        </p:nvPicPr>
        <p:blipFill rotWithShape="1">
          <a:blip r:embed="rId5">
            <a:alphaModFix/>
          </a:blip>
          <a:srcRect b="23977"/>
          <a:stretch/>
        </p:blipFill>
        <p:spPr>
          <a:xfrm>
            <a:off x="0" y="4277525"/>
            <a:ext cx="865976" cy="65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ADC7-9F98-F00E-D1ED-97F8569BD0ED}"/>
              </a:ext>
            </a:extLst>
          </p:cNvPr>
          <p:cNvSpPr>
            <a:spLocks noGrp="1"/>
          </p:cNvSpPr>
          <p:nvPr>
            <p:ph type="title"/>
          </p:nvPr>
        </p:nvSpPr>
        <p:spPr/>
        <p:txBody>
          <a:bodyPr>
            <a:normAutofit fontScale="90000"/>
          </a:bodyPr>
          <a:lstStyle/>
          <a:p>
            <a:r>
              <a:rPr lang="en-US" dirty="0"/>
              <a:t>Step 1: Create a R package project in RStudio</a:t>
            </a:r>
          </a:p>
        </p:txBody>
      </p:sp>
      <p:sp>
        <p:nvSpPr>
          <p:cNvPr id="3" name="Text Placeholder 2">
            <a:extLst>
              <a:ext uri="{FF2B5EF4-FFF2-40B4-BE49-F238E27FC236}">
                <a16:creationId xmlns:a16="http://schemas.microsoft.com/office/drawing/2014/main" id="{6ADE7CCE-3005-E67A-AE76-9DE71654B1AF}"/>
              </a:ext>
            </a:extLst>
          </p:cNvPr>
          <p:cNvSpPr>
            <a:spLocks noGrp="1"/>
          </p:cNvSpPr>
          <p:nvPr>
            <p:ph type="body" idx="1"/>
          </p:nvPr>
        </p:nvSpPr>
        <p:spPr/>
        <p:txBody>
          <a:bodyPr/>
          <a:lstStyle/>
          <a:p>
            <a:r>
              <a:rPr lang="en-US" dirty="0"/>
              <a:t>File -&gt; New Project -&gt; New Directory</a:t>
            </a:r>
          </a:p>
        </p:txBody>
      </p:sp>
      <p:pic>
        <p:nvPicPr>
          <p:cNvPr id="4" name="Picture 3">
            <a:extLst>
              <a:ext uri="{FF2B5EF4-FFF2-40B4-BE49-F238E27FC236}">
                <a16:creationId xmlns:a16="http://schemas.microsoft.com/office/drawing/2014/main" id="{B373D262-25AF-B777-0C8D-A01503FCBEC4}"/>
              </a:ext>
            </a:extLst>
          </p:cNvPr>
          <p:cNvPicPr>
            <a:picLocks noChangeAspect="1"/>
          </p:cNvPicPr>
          <p:nvPr/>
        </p:nvPicPr>
        <p:blipFill>
          <a:blip r:embed="rId2"/>
          <a:stretch>
            <a:fillRect/>
          </a:stretch>
        </p:blipFill>
        <p:spPr>
          <a:xfrm>
            <a:off x="2531692" y="1717045"/>
            <a:ext cx="4387834" cy="3176023"/>
          </a:xfrm>
          <a:prstGeom prst="rect">
            <a:avLst/>
          </a:prstGeom>
        </p:spPr>
      </p:pic>
    </p:spTree>
    <p:extLst>
      <p:ext uri="{BB962C8B-B14F-4D97-AF65-F5344CB8AC3E}">
        <p14:creationId xmlns:p14="http://schemas.microsoft.com/office/powerpoint/2010/main" val="1826926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30791E-AABA-B932-C6B0-D6A33664E5E7}"/>
              </a:ext>
            </a:extLst>
          </p:cNvPr>
          <p:cNvSpPr>
            <a:spLocks noGrp="1"/>
          </p:cNvSpPr>
          <p:nvPr>
            <p:ph type="body" idx="1"/>
          </p:nvPr>
        </p:nvSpPr>
        <p:spPr/>
        <p:txBody>
          <a:bodyPr/>
          <a:lstStyle/>
          <a:p>
            <a:r>
              <a:rPr lang="en-US" dirty="0"/>
              <a:t>Select “R Package”</a:t>
            </a:r>
          </a:p>
        </p:txBody>
      </p:sp>
      <p:pic>
        <p:nvPicPr>
          <p:cNvPr id="4" name="Picture 3" descr="A screenshot of a project&#10;&#10;Description automatically generated">
            <a:extLst>
              <a:ext uri="{FF2B5EF4-FFF2-40B4-BE49-F238E27FC236}">
                <a16:creationId xmlns:a16="http://schemas.microsoft.com/office/drawing/2014/main" id="{268C62F3-B39F-4543-F259-C1D3D1F2F0EC}"/>
              </a:ext>
            </a:extLst>
          </p:cNvPr>
          <p:cNvPicPr>
            <a:picLocks noChangeAspect="1"/>
          </p:cNvPicPr>
          <p:nvPr/>
        </p:nvPicPr>
        <p:blipFill>
          <a:blip r:embed="rId2"/>
          <a:stretch>
            <a:fillRect/>
          </a:stretch>
        </p:blipFill>
        <p:spPr>
          <a:xfrm>
            <a:off x="3164080" y="1367327"/>
            <a:ext cx="4377469" cy="3118011"/>
          </a:xfrm>
          <a:prstGeom prst="rect">
            <a:avLst/>
          </a:prstGeom>
        </p:spPr>
      </p:pic>
      <p:sp>
        <p:nvSpPr>
          <p:cNvPr id="5" name="Title 1">
            <a:extLst>
              <a:ext uri="{FF2B5EF4-FFF2-40B4-BE49-F238E27FC236}">
                <a16:creationId xmlns:a16="http://schemas.microsoft.com/office/drawing/2014/main" id="{B981426E-110D-16F7-FE9F-43797526A7C5}"/>
              </a:ext>
            </a:extLst>
          </p:cNvPr>
          <p:cNvSpPr>
            <a:spLocks noGrp="1"/>
          </p:cNvSpPr>
          <p:nvPr>
            <p:ph type="title"/>
          </p:nvPr>
        </p:nvSpPr>
        <p:spPr>
          <a:xfrm>
            <a:off x="311700" y="445025"/>
            <a:ext cx="8520600" cy="572700"/>
          </a:xfrm>
        </p:spPr>
        <p:txBody>
          <a:bodyPr>
            <a:normAutofit fontScale="90000"/>
          </a:bodyPr>
          <a:lstStyle/>
          <a:p>
            <a:r>
              <a:rPr lang="en-US" dirty="0"/>
              <a:t>Step 1: Create a R package project in RStudio</a:t>
            </a:r>
          </a:p>
        </p:txBody>
      </p:sp>
      <p:sp>
        <p:nvSpPr>
          <p:cNvPr id="6" name="Rectangle 5">
            <a:extLst>
              <a:ext uri="{FF2B5EF4-FFF2-40B4-BE49-F238E27FC236}">
                <a16:creationId xmlns:a16="http://schemas.microsoft.com/office/drawing/2014/main" id="{5D06D6FA-8C19-9E5C-BE7B-A59EEA629C89}"/>
              </a:ext>
            </a:extLst>
          </p:cNvPr>
          <p:cNvSpPr/>
          <p:nvPr/>
        </p:nvSpPr>
        <p:spPr>
          <a:xfrm>
            <a:off x="3204673" y="2307363"/>
            <a:ext cx="4204531" cy="2643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87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2830-3F04-57A9-D325-F8D8852A8A85}"/>
              </a:ext>
            </a:extLst>
          </p:cNvPr>
          <p:cNvSpPr>
            <a:spLocks noGrp="1"/>
          </p:cNvSpPr>
          <p:nvPr>
            <p:ph type="title"/>
          </p:nvPr>
        </p:nvSpPr>
        <p:spPr/>
        <p:txBody>
          <a:bodyPr>
            <a:normAutofit fontScale="90000"/>
          </a:bodyPr>
          <a:lstStyle/>
          <a:p>
            <a:r>
              <a:rPr lang="en-US" dirty="0"/>
              <a:t>Step 1: Create a R package project in RStudio</a:t>
            </a:r>
          </a:p>
        </p:txBody>
      </p:sp>
      <p:sp>
        <p:nvSpPr>
          <p:cNvPr id="3" name="Text Placeholder 2">
            <a:extLst>
              <a:ext uri="{FF2B5EF4-FFF2-40B4-BE49-F238E27FC236}">
                <a16:creationId xmlns:a16="http://schemas.microsoft.com/office/drawing/2014/main" id="{8CDC11AB-D5CC-C2EF-D895-6CA13A89E13B}"/>
              </a:ext>
            </a:extLst>
          </p:cNvPr>
          <p:cNvSpPr>
            <a:spLocks noGrp="1"/>
          </p:cNvSpPr>
          <p:nvPr>
            <p:ph type="body" idx="1"/>
          </p:nvPr>
        </p:nvSpPr>
        <p:spPr>
          <a:xfrm>
            <a:off x="311700" y="1393814"/>
            <a:ext cx="3781735" cy="3416400"/>
          </a:xfrm>
        </p:spPr>
        <p:txBody>
          <a:bodyPr/>
          <a:lstStyle/>
          <a:p>
            <a:r>
              <a:rPr lang="en-US" dirty="0"/>
              <a:t>Enter “</a:t>
            </a:r>
            <a:r>
              <a:rPr lang="en-US" dirty="0" err="1"/>
              <a:t>MyTool</a:t>
            </a:r>
            <a:r>
              <a:rPr lang="en-US" dirty="0"/>
              <a:t>” under the Package Name</a:t>
            </a:r>
          </a:p>
          <a:p>
            <a:r>
              <a:rPr lang="en-US" dirty="0"/>
              <a:t>Choose the path for the project directory</a:t>
            </a:r>
          </a:p>
        </p:txBody>
      </p:sp>
      <p:pic>
        <p:nvPicPr>
          <p:cNvPr id="5" name="Picture 4">
            <a:extLst>
              <a:ext uri="{FF2B5EF4-FFF2-40B4-BE49-F238E27FC236}">
                <a16:creationId xmlns:a16="http://schemas.microsoft.com/office/drawing/2014/main" id="{552C9A7B-913B-62FB-F26A-207C1E9C5402}"/>
              </a:ext>
            </a:extLst>
          </p:cNvPr>
          <p:cNvPicPr>
            <a:picLocks noChangeAspect="1"/>
          </p:cNvPicPr>
          <p:nvPr/>
        </p:nvPicPr>
        <p:blipFill>
          <a:blip r:embed="rId2"/>
          <a:stretch>
            <a:fillRect/>
          </a:stretch>
        </p:blipFill>
        <p:spPr>
          <a:xfrm>
            <a:off x="4307173" y="1393814"/>
            <a:ext cx="4443854" cy="3205652"/>
          </a:xfrm>
          <a:prstGeom prst="rect">
            <a:avLst/>
          </a:prstGeom>
        </p:spPr>
      </p:pic>
      <p:sp>
        <p:nvSpPr>
          <p:cNvPr id="6" name="Rectangle 5">
            <a:extLst>
              <a:ext uri="{FF2B5EF4-FFF2-40B4-BE49-F238E27FC236}">
                <a16:creationId xmlns:a16="http://schemas.microsoft.com/office/drawing/2014/main" id="{6F1AB537-9108-2E72-67E3-64ECA513C190}"/>
              </a:ext>
            </a:extLst>
          </p:cNvPr>
          <p:cNvSpPr/>
          <p:nvPr/>
        </p:nvSpPr>
        <p:spPr>
          <a:xfrm>
            <a:off x="6520441" y="2127903"/>
            <a:ext cx="1666430" cy="4438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21F426-572D-CCDA-8378-48F4CB215CCE}"/>
              </a:ext>
            </a:extLst>
          </p:cNvPr>
          <p:cNvSpPr/>
          <p:nvPr/>
        </p:nvSpPr>
        <p:spPr>
          <a:xfrm>
            <a:off x="5306938" y="3102123"/>
            <a:ext cx="3358498" cy="4438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311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0E71-BECD-8A15-E641-61CB0B73C132}"/>
              </a:ext>
            </a:extLst>
          </p:cNvPr>
          <p:cNvSpPr>
            <a:spLocks noGrp="1"/>
          </p:cNvSpPr>
          <p:nvPr>
            <p:ph type="title"/>
          </p:nvPr>
        </p:nvSpPr>
        <p:spPr/>
        <p:txBody>
          <a:bodyPr>
            <a:normAutofit fontScale="90000"/>
          </a:bodyPr>
          <a:lstStyle/>
          <a:p>
            <a:r>
              <a:rPr lang="en-US" dirty="0"/>
              <a:t>Step 1: Create a R package project in RStudio</a:t>
            </a:r>
          </a:p>
        </p:txBody>
      </p:sp>
      <p:sp>
        <p:nvSpPr>
          <p:cNvPr id="3" name="Text Placeholder 2">
            <a:extLst>
              <a:ext uri="{FF2B5EF4-FFF2-40B4-BE49-F238E27FC236}">
                <a16:creationId xmlns:a16="http://schemas.microsoft.com/office/drawing/2014/main" id="{1A3EF9DA-D0AB-29B7-C5E6-6838F7915521}"/>
              </a:ext>
            </a:extLst>
          </p:cNvPr>
          <p:cNvSpPr>
            <a:spLocks noGrp="1"/>
          </p:cNvSpPr>
          <p:nvPr>
            <p:ph type="body" idx="1"/>
          </p:nvPr>
        </p:nvSpPr>
        <p:spPr/>
        <p:txBody>
          <a:bodyPr/>
          <a:lstStyle/>
          <a:p>
            <a:r>
              <a:rPr lang="en-US" dirty="0"/>
              <a:t>A default function “</a:t>
            </a:r>
            <a:r>
              <a:rPr lang="en-US" dirty="0" err="1"/>
              <a:t>hello.R</a:t>
            </a:r>
            <a:r>
              <a:rPr lang="en-US" dirty="0"/>
              <a:t>” is displayed.</a:t>
            </a:r>
          </a:p>
        </p:txBody>
      </p:sp>
      <p:pic>
        <p:nvPicPr>
          <p:cNvPr id="5" name="Picture 4">
            <a:extLst>
              <a:ext uri="{FF2B5EF4-FFF2-40B4-BE49-F238E27FC236}">
                <a16:creationId xmlns:a16="http://schemas.microsoft.com/office/drawing/2014/main" id="{69E991A0-FEA8-C2E3-4636-7DD291992F96}"/>
              </a:ext>
            </a:extLst>
          </p:cNvPr>
          <p:cNvPicPr>
            <a:picLocks noChangeAspect="1"/>
          </p:cNvPicPr>
          <p:nvPr/>
        </p:nvPicPr>
        <p:blipFill>
          <a:blip r:embed="rId2"/>
          <a:stretch>
            <a:fillRect/>
          </a:stretch>
        </p:blipFill>
        <p:spPr>
          <a:xfrm>
            <a:off x="823560" y="1735755"/>
            <a:ext cx="5918581" cy="2962720"/>
          </a:xfrm>
          <a:prstGeom prst="rect">
            <a:avLst/>
          </a:prstGeom>
        </p:spPr>
      </p:pic>
    </p:spTree>
    <p:extLst>
      <p:ext uri="{BB962C8B-B14F-4D97-AF65-F5344CB8AC3E}">
        <p14:creationId xmlns:p14="http://schemas.microsoft.com/office/powerpoint/2010/main" val="155042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22DC-3D4E-F867-8C15-AAB02E55E6C7}"/>
              </a:ext>
            </a:extLst>
          </p:cNvPr>
          <p:cNvSpPr>
            <a:spLocks noGrp="1"/>
          </p:cNvSpPr>
          <p:nvPr>
            <p:ph type="title"/>
          </p:nvPr>
        </p:nvSpPr>
        <p:spPr/>
        <p:txBody>
          <a:bodyPr>
            <a:normAutofit fontScale="90000"/>
          </a:bodyPr>
          <a:lstStyle/>
          <a:p>
            <a:r>
              <a:rPr lang="en-US" dirty="0"/>
              <a:t>Step 1: Create a R package project in RStudio</a:t>
            </a:r>
          </a:p>
        </p:txBody>
      </p:sp>
      <p:sp>
        <p:nvSpPr>
          <p:cNvPr id="3" name="Text Placeholder 2">
            <a:extLst>
              <a:ext uri="{FF2B5EF4-FFF2-40B4-BE49-F238E27FC236}">
                <a16:creationId xmlns:a16="http://schemas.microsoft.com/office/drawing/2014/main" id="{861EE8D4-B0F3-995A-92BF-926328D8F66D}"/>
              </a:ext>
            </a:extLst>
          </p:cNvPr>
          <p:cNvSpPr>
            <a:spLocks noGrp="1"/>
          </p:cNvSpPr>
          <p:nvPr>
            <p:ph type="body" idx="1"/>
          </p:nvPr>
        </p:nvSpPr>
        <p:spPr/>
        <p:txBody>
          <a:bodyPr/>
          <a:lstStyle/>
          <a:p>
            <a:r>
              <a:rPr lang="en-US" dirty="0"/>
              <a:t>A new tab “Build” in RStudio</a:t>
            </a:r>
          </a:p>
        </p:txBody>
      </p:sp>
      <p:pic>
        <p:nvPicPr>
          <p:cNvPr id="4" name="Picture 3">
            <a:extLst>
              <a:ext uri="{FF2B5EF4-FFF2-40B4-BE49-F238E27FC236}">
                <a16:creationId xmlns:a16="http://schemas.microsoft.com/office/drawing/2014/main" id="{E07DCD11-FD48-6225-CFE7-EB22906B2A31}"/>
              </a:ext>
            </a:extLst>
          </p:cNvPr>
          <p:cNvPicPr>
            <a:picLocks noChangeAspect="1"/>
          </p:cNvPicPr>
          <p:nvPr/>
        </p:nvPicPr>
        <p:blipFill>
          <a:blip r:embed="rId2"/>
          <a:stretch>
            <a:fillRect/>
          </a:stretch>
        </p:blipFill>
        <p:spPr>
          <a:xfrm>
            <a:off x="967812" y="1711072"/>
            <a:ext cx="5943600" cy="2695575"/>
          </a:xfrm>
          <a:prstGeom prst="rect">
            <a:avLst/>
          </a:prstGeom>
        </p:spPr>
      </p:pic>
    </p:spTree>
    <p:extLst>
      <p:ext uri="{BB962C8B-B14F-4D97-AF65-F5344CB8AC3E}">
        <p14:creationId xmlns:p14="http://schemas.microsoft.com/office/powerpoint/2010/main" val="2679666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0393-9FC3-48CB-DC2D-5326F4FDA8DD}"/>
              </a:ext>
            </a:extLst>
          </p:cNvPr>
          <p:cNvSpPr>
            <a:spLocks noGrp="1"/>
          </p:cNvSpPr>
          <p:nvPr>
            <p:ph type="title"/>
          </p:nvPr>
        </p:nvSpPr>
        <p:spPr/>
        <p:txBody>
          <a:bodyPr>
            <a:normAutofit fontScale="90000"/>
          </a:bodyPr>
          <a:lstStyle/>
          <a:p>
            <a:r>
              <a:rPr lang="en-US" dirty="0"/>
              <a:t>The Basic Structure of R package</a:t>
            </a:r>
          </a:p>
        </p:txBody>
      </p:sp>
      <p:sp>
        <p:nvSpPr>
          <p:cNvPr id="3" name="Text Placeholder 2">
            <a:extLst>
              <a:ext uri="{FF2B5EF4-FFF2-40B4-BE49-F238E27FC236}">
                <a16:creationId xmlns:a16="http://schemas.microsoft.com/office/drawing/2014/main" id="{57606398-AFC4-8CD0-4875-9E6930B6EE5B}"/>
              </a:ext>
            </a:extLst>
          </p:cNvPr>
          <p:cNvSpPr>
            <a:spLocks noGrp="1"/>
          </p:cNvSpPr>
          <p:nvPr>
            <p:ph type="body" idx="1"/>
          </p:nvPr>
        </p:nvSpPr>
        <p:spPr>
          <a:xfrm>
            <a:off x="311700" y="1727100"/>
            <a:ext cx="3243350" cy="1862134"/>
          </a:xfrm>
        </p:spPr>
        <p:txBody>
          <a:bodyPr/>
          <a:lstStyle/>
          <a:p>
            <a:r>
              <a:rPr lang="en-US" dirty="0"/>
              <a:t>R function documentation</a:t>
            </a:r>
          </a:p>
          <a:p>
            <a:r>
              <a:rPr lang="en-US" dirty="0"/>
              <a:t>R function source code</a:t>
            </a:r>
          </a:p>
          <a:p>
            <a:r>
              <a:rPr lang="en-US" dirty="0"/>
              <a:t>R package description</a:t>
            </a:r>
          </a:p>
        </p:txBody>
      </p:sp>
      <p:pic>
        <p:nvPicPr>
          <p:cNvPr id="8" name="Picture 7">
            <a:extLst>
              <a:ext uri="{FF2B5EF4-FFF2-40B4-BE49-F238E27FC236}">
                <a16:creationId xmlns:a16="http://schemas.microsoft.com/office/drawing/2014/main" id="{0569EA0D-0B6C-476B-E804-34412DC5D1F0}"/>
              </a:ext>
            </a:extLst>
          </p:cNvPr>
          <p:cNvPicPr>
            <a:picLocks noChangeAspect="1"/>
          </p:cNvPicPr>
          <p:nvPr/>
        </p:nvPicPr>
        <p:blipFill>
          <a:blip r:embed="rId2"/>
          <a:stretch>
            <a:fillRect/>
          </a:stretch>
        </p:blipFill>
        <p:spPr>
          <a:xfrm>
            <a:off x="4294128" y="1369329"/>
            <a:ext cx="4657725" cy="2028825"/>
          </a:xfrm>
          <a:prstGeom prst="rect">
            <a:avLst/>
          </a:prstGeom>
        </p:spPr>
      </p:pic>
      <p:sp>
        <p:nvSpPr>
          <p:cNvPr id="9" name="Rectangle 8">
            <a:extLst>
              <a:ext uri="{FF2B5EF4-FFF2-40B4-BE49-F238E27FC236}">
                <a16:creationId xmlns:a16="http://schemas.microsoft.com/office/drawing/2014/main" id="{963B2F19-0729-DB43-993F-36AE5F13B186}"/>
              </a:ext>
            </a:extLst>
          </p:cNvPr>
          <p:cNvSpPr/>
          <p:nvPr/>
        </p:nvSpPr>
        <p:spPr>
          <a:xfrm>
            <a:off x="4366901" y="1922804"/>
            <a:ext cx="3700329" cy="1709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2329CD-3677-B507-50CD-E40DC4170E7B}"/>
              </a:ext>
            </a:extLst>
          </p:cNvPr>
          <p:cNvSpPr/>
          <p:nvPr/>
        </p:nvSpPr>
        <p:spPr>
          <a:xfrm>
            <a:off x="4366901" y="2683379"/>
            <a:ext cx="3700329" cy="2307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FC4AB5-75E9-EDDE-C4C8-9BE4E60273FD}"/>
              </a:ext>
            </a:extLst>
          </p:cNvPr>
          <p:cNvSpPr/>
          <p:nvPr/>
        </p:nvSpPr>
        <p:spPr>
          <a:xfrm>
            <a:off x="4366901" y="2093719"/>
            <a:ext cx="3700329" cy="2307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3849B20-3575-E73E-2341-BC093C632DD1}"/>
              </a:ext>
            </a:extLst>
          </p:cNvPr>
          <p:cNvCxnSpPr>
            <a:cxnSpLocks/>
          </p:cNvCxnSpPr>
          <p:nvPr/>
        </p:nvCxnSpPr>
        <p:spPr>
          <a:xfrm>
            <a:off x="3529413" y="2008262"/>
            <a:ext cx="764715"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Straight Arrow Connector 14">
            <a:extLst>
              <a:ext uri="{FF2B5EF4-FFF2-40B4-BE49-F238E27FC236}">
                <a16:creationId xmlns:a16="http://schemas.microsoft.com/office/drawing/2014/main" id="{0B7449F7-C415-0014-E8F8-DDA01746E00A}"/>
              </a:ext>
            </a:extLst>
          </p:cNvPr>
          <p:cNvCxnSpPr>
            <a:cxnSpLocks/>
          </p:cNvCxnSpPr>
          <p:nvPr/>
        </p:nvCxnSpPr>
        <p:spPr>
          <a:xfrm>
            <a:off x="3247402" y="2297396"/>
            <a:ext cx="951298"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Straight Arrow Connector 16">
            <a:extLst>
              <a:ext uri="{FF2B5EF4-FFF2-40B4-BE49-F238E27FC236}">
                <a16:creationId xmlns:a16="http://schemas.microsoft.com/office/drawing/2014/main" id="{132AEA71-705F-6BFD-0854-D67DE0DB70B5}"/>
              </a:ext>
            </a:extLst>
          </p:cNvPr>
          <p:cNvCxnSpPr>
            <a:cxnSpLocks/>
          </p:cNvCxnSpPr>
          <p:nvPr/>
        </p:nvCxnSpPr>
        <p:spPr>
          <a:xfrm>
            <a:off x="3172692" y="2571750"/>
            <a:ext cx="1121436" cy="23981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50336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0A6BC-AEDB-297D-506D-D17C61F32524}"/>
              </a:ext>
            </a:extLst>
          </p:cNvPr>
          <p:cNvSpPr>
            <a:spLocks noGrp="1"/>
          </p:cNvSpPr>
          <p:nvPr>
            <p:ph type="title"/>
          </p:nvPr>
        </p:nvSpPr>
        <p:spPr/>
        <p:txBody>
          <a:bodyPr>
            <a:normAutofit fontScale="90000"/>
          </a:bodyPr>
          <a:lstStyle/>
          <a:p>
            <a:r>
              <a:rPr lang="en-US" dirty="0"/>
              <a:t>The Basic Structure of R package</a:t>
            </a:r>
          </a:p>
        </p:txBody>
      </p:sp>
      <p:sp>
        <p:nvSpPr>
          <p:cNvPr id="3" name="Text Placeholder 2">
            <a:extLst>
              <a:ext uri="{FF2B5EF4-FFF2-40B4-BE49-F238E27FC236}">
                <a16:creationId xmlns:a16="http://schemas.microsoft.com/office/drawing/2014/main" id="{5F955B23-8096-9FC3-3EAD-2D1FE3F5597C}"/>
              </a:ext>
            </a:extLst>
          </p:cNvPr>
          <p:cNvSpPr>
            <a:spLocks noGrp="1"/>
          </p:cNvSpPr>
          <p:nvPr>
            <p:ph type="body" idx="1"/>
          </p:nvPr>
        </p:nvSpPr>
        <p:spPr/>
        <p:txBody>
          <a:bodyPr/>
          <a:lstStyle/>
          <a:p>
            <a:r>
              <a:rPr lang="en-US" dirty="0"/>
              <a:t>“?” + “function name” outputs the R documentation</a:t>
            </a:r>
          </a:p>
          <a:p>
            <a:r>
              <a:rPr lang="en-US" dirty="0"/>
              <a:t>For example, “</a:t>
            </a:r>
            <a:r>
              <a:rPr lang="en-US" dirty="0">
                <a:solidFill>
                  <a:srgbClr val="FFFF00"/>
                </a:solidFill>
                <a:latin typeface="Lucida Console" panose="020B0609040504020204" pitchFamily="49" charset="0"/>
              </a:rPr>
              <a:t>?hello</a:t>
            </a:r>
            <a:r>
              <a:rPr lang="en-US" dirty="0"/>
              <a:t>” in R Console</a:t>
            </a:r>
          </a:p>
        </p:txBody>
      </p:sp>
      <p:pic>
        <p:nvPicPr>
          <p:cNvPr id="4" name="Picture 3">
            <a:extLst>
              <a:ext uri="{FF2B5EF4-FFF2-40B4-BE49-F238E27FC236}">
                <a16:creationId xmlns:a16="http://schemas.microsoft.com/office/drawing/2014/main" id="{D3DFFFBD-D302-A265-059D-2ABF87C34B4E}"/>
              </a:ext>
            </a:extLst>
          </p:cNvPr>
          <p:cNvPicPr>
            <a:picLocks noChangeAspect="1"/>
          </p:cNvPicPr>
          <p:nvPr/>
        </p:nvPicPr>
        <p:blipFill>
          <a:blip r:embed="rId2"/>
          <a:stretch>
            <a:fillRect/>
          </a:stretch>
        </p:blipFill>
        <p:spPr>
          <a:xfrm>
            <a:off x="5109876" y="1706990"/>
            <a:ext cx="4125055" cy="1796803"/>
          </a:xfrm>
          <a:prstGeom prst="rect">
            <a:avLst/>
          </a:prstGeom>
        </p:spPr>
      </p:pic>
      <p:sp>
        <p:nvSpPr>
          <p:cNvPr id="6" name="Rectangle 5">
            <a:extLst>
              <a:ext uri="{FF2B5EF4-FFF2-40B4-BE49-F238E27FC236}">
                <a16:creationId xmlns:a16="http://schemas.microsoft.com/office/drawing/2014/main" id="{075CE247-B9A6-615B-B813-E7C17E185259}"/>
              </a:ext>
            </a:extLst>
          </p:cNvPr>
          <p:cNvSpPr/>
          <p:nvPr/>
        </p:nvSpPr>
        <p:spPr>
          <a:xfrm>
            <a:off x="5232056" y="2152578"/>
            <a:ext cx="3734513" cy="2051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B87775-F1CB-38DB-167B-D19F58AC64FC}"/>
              </a:ext>
            </a:extLst>
          </p:cNvPr>
          <p:cNvSpPr txBox="1"/>
          <p:nvPr/>
        </p:nvSpPr>
        <p:spPr>
          <a:xfrm>
            <a:off x="5109876" y="4266395"/>
            <a:ext cx="3653549" cy="523220"/>
          </a:xfrm>
          <a:prstGeom prst="rect">
            <a:avLst/>
          </a:prstGeom>
          <a:noFill/>
        </p:spPr>
        <p:txBody>
          <a:bodyPr wrap="square" rtlCol="0">
            <a:spAutoFit/>
          </a:bodyPr>
          <a:lstStyle/>
          <a:p>
            <a:r>
              <a:rPr lang="en-US" dirty="0">
                <a:solidFill>
                  <a:srgbClr val="FFFF00"/>
                </a:solidFill>
              </a:rPr>
              <a:t>The content of R Documentation is set up by the .Rd file inside the folder </a:t>
            </a:r>
            <a:r>
              <a:rPr lang="en-US" i="1" dirty="0">
                <a:solidFill>
                  <a:srgbClr val="FFFF00"/>
                </a:solidFill>
              </a:rPr>
              <a:t>man.</a:t>
            </a:r>
            <a:endParaRPr lang="en-US" dirty="0">
              <a:solidFill>
                <a:srgbClr val="FFFF00"/>
              </a:solidFill>
            </a:endParaRPr>
          </a:p>
        </p:txBody>
      </p:sp>
      <p:pic>
        <p:nvPicPr>
          <p:cNvPr id="11" name="Picture 10">
            <a:extLst>
              <a:ext uri="{FF2B5EF4-FFF2-40B4-BE49-F238E27FC236}">
                <a16:creationId xmlns:a16="http://schemas.microsoft.com/office/drawing/2014/main" id="{043D08DB-6574-EA46-52D3-460F603414F9}"/>
              </a:ext>
            </a:extLst>
          </p:cNvPr>
          <p:cNvPicPr>
            <a:picLocks noChangeAspect="1"/>
          </p:cNvPicPr>
          <p:nvPr/>
        </p:nvPicPr>
        <p:blipFill>
          <a:blip r:embed="rId3"/>
          <a:stretch>
            <a:fillRect/>
          </a:stretch>
        </p:blipFill>
        <p:spPr>
          <a:xfrm>
            <a:off x="667402" y="2031965"/>
            <a:ext cx="4039843" cy="2666510"/>
          </a:xfrm>
          <a:prstGeom prst="rect">
            <a:avLst/>
          </a:prstGeom>
        </p:spPr>
      </p:pic>
      <p:pic>
        <p:nvPicPr>
          <p:cNvPr id="15" name="Picture 14">
            <a:extLst>
              <a:ext uri="{FF2B5EF4-FFF2-40B4-BE49-F238E27FC236}">
                <a16:creationId xmlns:a16="http://schemas.microsoft.com/office/drawing/2014/main" id="{533BC610-1102-E98B-C935-92797833DC10}"/>
              </a:ext>
            </a:extLst>
          </p:cNvPr>
          <p:cNvPicPr>
            <a:picLocks noChangeAspect="1"/>
          </p:cNvPicPr>
          <p:nvPr/>
        </p:nvPicPr>
        <p:blipFill>
          <a:blip r:embed="rId4"/>
          <a:stretch>
            <a:fillRect/>
          </a:stretch>
        </p:blipFill>
        <p:spPr>
          <a:xfrm>
            <a:off x="5109876" y="3613045"/>
            <a:ext cx="3781425" cy="514350"/>
          </a:xfrm>
          <a:prstGeom prst="rect">
            <a:avLst/>
          </a:prstGeom>
        </p:spPr>
      </p:pic>
    </p:spTree>
    <p:extLst>
      <p:ext uri="{BB962C8B-B14F-4D97-AF65-F5344CB8AC3E}">
        <p14:creationId xmlns:p14="http://schemas.microsoft.com/office/powerpoint/2010/main" val="185975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 Package Development</a:t>
            </a:r>
            <a:endParaRPr dirty="0"/>
          </a:p>
        </p:txBody>
      </p:sp>
      <p:sp>
        <p:nvSpPr>
          <p:cNvPr id="63" name="Google Shape;63;p14"/>
          <p:cNvSpPr txBox="1">
            <a:spLocks noGrp="1"/>
          </p:cNvSpPr>
          <p:nvPr>
            <p:ph type="body" idx="1"/>
          </p:nvPr>
        </p:nvSpPr>
        <p:spPr>
          <a:xfrm>
            <a:off x="484695" y="667032"/>
            <a:ext cx="4198800" cy="1161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dirty="0"/>
              <a:t>Today’s Co-organizer: </a:t>
            </a:r>
            <a:endParaRPr b="1" dirty="0"/>
          </a:p>
          <a:p>
            <a:pPr marL="0" lvl="0" indent="0" algn="ctr" rtl="0">
              <a:lnSpc>
                <a:spcPct val="115000"/>
              </a:lnSpc>
              <a:spcBef>
                <a:spcPts val="0"/>
              </a:spcBef>
              <a:spcAft>
                <a:spcPts val="0"/>
              </a:spcAft>
              <a:buNone/>
            </a:pPr>
            <a:r>
              <a:rPr lang="en-US" dirty="0"/>
              <a:t>Keenan Manpearl</a:t>
            </a:r>
            <a:endParaRPr dirty="0"/>
          </a:p>
          <a:p>
            <a:pPr marL="0" lvl="0" indent="0" algn="ctr" rtl="0">
              <a:lnSpc>
                <a:spcPct val="115000"/>
              </a:lnSpc>
              <a:spcBef>
                <a:spcPts val="0"/>
              </a:spcBef>
              <a:spcAft>
                <a:spcPts val="0"/>
              </a:spcAft>
              <a:buNone/>
            </a:pPr>
            <a:r>
              <a:rPr lang="en-US" dirty="0"/>
              <a:t>k</a:t>
            </a:r>
            <a:r>
              <a:rPr lang="en" dirty="0" err="1"/>
              <a:t>eenan.manppearl@cuanschutz.edu</a:t>
            </a:r>
            <a:endParaRPr dirty="0"/>
          </a:p>
          <a:p>
            <a:pPr marL="0" lvl="0" indent="0" algn="ctr" rtl="0">
              <a:lnSpc>
                <a:spcPct val="150000"/>
              </a:lnSpc>
              <a:spcBef>
                <a:spcPts val="1000"/>
              </a:spcBef>
              <a:spcAft>
                <a:spcPts val="0"/>
              </a:spcAft>
              <a:buNone/>
            </a:pPr>
            <a:endParaRPr dirty="0"/>
          </a:p>
          <a:p>
            <a:pPr marL="0" lvl="0" indent="0" algn="ctr" rtl="0">
              <a:lnSpc>
                <a:spcPct val="150000"/>
              </a:lnSpc>
              <a:spcBef>
                <a:spcPts val="0"/>
              </a:spcBef>
              <a:spcAft>
                <a:spcPts val="0"/>
              </a:spcAft>
              <a:buNone/>
            </a:pPr>
            <a:endParaRPr dirty="0"/>
          </a:p>
          <a:p>
            <a:pPr marL="0" lvl="0" indent="0" algn="ctr" rtl="0">
              <a:lnSpc>
                <a:spcPct val="150000"/>
              </a:lnSpc>
              <a:spcBef>
                <a:spcPts val="0"/>
              </a:spcBef>
              <a:spcAft>
                <a:spcPts val="1200"/>
              </a:spcAft>
              <a:buNone/>
            </a:pPr>
            <a:endParaRPr dirty="0"/>
          </a:p>
        </p:txBody>
      </p:sp>
      <p:sp>
        <p:nvSpPr>
          <p:cNvPr id="64" name="Google Shape;64;p14"/>
          <p:cNvSpPr txBox="1"/>
          <p:nvPr/>
        </p:nvSpPr>
        <p:spPr>
          <a:xfrm>
            <a:off x="4449206" y="641172"/>
            <a:ext cx="4556089" cy="128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lt2"/>
                </a:solidFill>
              </a:rPr>
              <a:t>Event Co-leaders:</a:t>
            </a:r>
            <a:r>
              <a:rPr lang="en" sz="1800" dirty="0">
                <a:solidFill>
                  <a:schemeClr val="lt2"/>
                </a:solidFill>
              </a:rPr>
              <a:t> </a:t>
            </a:r>
            <a:endParaRPr sz="1800" dirty="0">
              <a:solidFill>
                <a:schemeClr val="lt2"/>
              </a:solidFill>
            </a:endParaRPr>
          </a:p>
          <a:p>
            <a:pPr marL="0" lvl="0" indent="0" algn="ctr" rtl="0">
              <a:lnSpc>
                <a:spcPct val="150000"/>
              </a:lnSpc>
              <a:spcBef>
                <a:spcPts val="0"/>
              </a:spcBef>
              <a:spcAft>
                <a:spcPts val="0"/>
              </a:spcAft>
              <a:buNone/>
            </a:pPr>
            <a:r>
              <a:rPr lang="en-US" sz="1800" dirty="0">
                <a:solidFill>
                  <a:schemeClr val="lt2"/>
                </a:solidFill>
              </a:rPr>
              <a:t>Ella Chen, Kat </a:t>
            </a:r>
            <a:r>
              <a:rPr lang="en-US" sz="1800" dirty="0" err="1">
                <a:solidFill>
                  <a:schemeClr val="lt2"/>
                </a:solidFill>
              </a:rPr>
              <a:t>Terwelp</a:t>
            </a:r>
            <a:r>
              <a:rPr lang="en-US" sz="1800" dirty="0">
                <a:solidFill>
                  <a:schemeClr val="lt2"/>
                </a:solidFill>
              </a:rPr>
              <a:t> </a:t>
            </a:r>
          </a:p>
          <a:p>
            <a:pPr marL="0" lvl="0" indent="0" algn="ctr" rtl="0">
              <a:lnSpc>
                <a:spcPct val="150000"/>
              </a:lnSpc>
              <a:spcBef>
                <a:spcPts val="0"/>
              </a:spcBef>
              <a:spcAft>
                <a:spcPts val="0"/>
              </a:spcAft>
              <a:buNone/>
            </a:pPr>
            <a:r>
              <a:rPr lang="en-US" sz="1800" dirty="0">
                <a:solidFill>
                  <a:schemeClr val="lt2"/>
                </a:solidFill>
              </a:rPr>
              <a:t>and Janani Ravi</a:t>
            </a:r>
            <a:endParaRPr sz="1800" dirty="0">
              <a:solidFill>
                <a:schemeClr val="lt2"/>
              </a:solidFill>
            </a:endParaRPr>
          </a:p>
        </p:txBody>
      </p:sp>
      <p:sp>
        <p:nvSpPr>
          <p:cNvPr id="65" name="Google Shape;65;p14"/>
          <p:cNvSpPr txBox="1"/>
          <p:nvPr/>
        </p:nvSpPr>
        <p:spPr>
          <a:xfrm>
            <a:off x="5577125" y="3381625"/>
            <a:ext cx="2484300" cy="83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lt2"/>
                </a:solidFill>
              </a:rPr>
              <a:t>Today’s sponsor:</a:t>
            </a:r>
            <a:endParaRPr sz="1800" dirty="0">
              <a:solidFill>
                <a:schemeClr val="lt2"/>
              </a:solidFill>
            </a:endParaRPr>
          </a:p>
        </p:txBody>
      </p:sp>
      <p:sp>
        <p:nvSpPr>
          <p:cNvPr id="66" name="Google Shape;66;p14"/>
          <p:cNvSpPr txBox="1"/>
          <p:nvPr/>
        </p:nvSpPr>
        <p:spPr>
          <a:xfrm>
            <a:off x="1172035" y="2905819"/>
            <a:ext cx="6711576" cy="578468"/>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lt2"/>
                </a:solidFill>
              </a:rPr>
              <a:t>Volunteer signup: </a:t>
            </a:r>
            <a:r>
              <a:rPr lang="en" sz="1800" b="1" u="sng" dirty="0">
                <a:solidFill>
                  <a:schemeClr val="hlink"/>
                </a:solidFill>
                <a:hlinkClick r:id="rId3"/>
              </a:rPr>
              <a:t>https://bit.ly/RLA-fall24volunteer</a:t>
            </a:r>
            <a:r>
              <a:rPr lang="en" sz="1800" b="1" dirty="0">
                <a:solidFill>
                  <a:schemeClr val="lt2"/>
                </a:solidFill>
              </a:rPr>
              <a:t> </a:t>
            </a:r>
            <a:endParaRPr sz="1800" b="1" dirty="0">
              <a:solidFill>
                <a:schemeClr val="lt2"/>
              </a:solidFill>
            </a:endParaRPr>
          </a:p>
        </p:txBody>
      </p:sp>
      <p:pic>
        <p:nvPicPr>
          <p:cNvPr id="68" name="Google Shape;68;p14"/>
          <p:cNvPicPr preferRelativeResize="0"/>
          <p:nvPr/>
        </p:nvPicPr>
        <p:blipFill rotWithShape="1">
          <a:blip r:embed="rId4">
            <a:alphaModFix/>
          </a:blip>
          <a:srcRect l="8610" t="11807" r="8511" b="12698"/>
          <a:stretch/>
        </p:blipFill>
        <p:spPr>
          <a:xfrm>
            <a:off x="1856275" y="3800713"/>
            <a:ext cx="1353049" cy="1232575"/>
          </a:xfrm>
          <a:prstGeom prst="rect">
            <a:avLst/>
          </a:prstGeom>
          <a:noFill/>
          <a:ln>
            <a:noFill/>
          </a:ln>
        </p:spPr>
      </p:pic>
      <p:sp>
        <p:nvSpPr>
          <p:cNvPr id="69" name="Google Shape;69;p14"/>
          <p:cNvSpPr txBox="1"/>
          <p:nvPr/>
        </p:nvSpPr>
        <p:spPr>
          <a:xfrm>
            <a:off x="1032800" y="3411313"/>
            <a:ext cx="30000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chemeClr val="lt2"/>
                </a:solidFill>
              </a:rPr>
              <a:t>Adapted materials from:</a:t>
            </a:r>
            <a:endParaRPr sz="1800" b="1">
              <a:solidFill>
                <a:schemeClr val="lt2"/>
              </a:solidFill>
            </a:endParaRPr>
          </a:p>
          <a:p>
            <a:pPr marL="0" lvl="0" indent="0" algn="ctr" rtl="0">
              <a:lnSpc>
                <a:spcPct val="115000"/>
              </a:lnSpc>
              <a:spcBef>
                <a:spcPts val="0"/>
              </a:spcBef>
              <a:spcAft>
                <a:spcPts val="0"/>
              </a:spcAft>
              <a:buNone/>
            </a:pPr>
            <a:r>
              <a:rPr lang="en" sz="1800" b="1">
                <a:solidFill>
                  <a:schemeClr val="lt2"/>
                </a:solidFill>
              </a:rPr>
              <a:t> </a:t>
            </a:r>
            <a:endParaRPr sz="1800"/>
          </a:p>
        </p:txBody>
      </p:sp>
      <p:sp>
        <p:nvSpPr>
          <p:cNvPr id="2" name="Google Shape;63;p14">
            <a:extLst>
              <a:ext uri="{FF2B5EF4-FFF2-40B4-BE49-F238E27FC236}">
                <a16:creationId xmlns:a16="http://schemas.microsoft.com/office/drawing/2014/main" id="{0920236F-2BD5-4DBE-DADF-BF007FE2DE21}"/>
              </a:ext>
            </a:extLst>
          </p:cNvPr>
          <p:cNvSpPr txBox="1">
            <a:spLocks/>
          </p:cNvSpPr>
          <p:nvPr/>
        </p:nvSpPr>
        <p:spPr>
          <a:xfrm>
            <a:off x="2428423" y="1825728"/>
            <a:ext cx="4198800" cy="11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lgn="ctr">
              <a:buFont typeface="Arial"/>
              <a:buNone/>
            </a:pPr>
            <a:r>
              <a:rPr lang="en-US" b="1" dirty="0"/>
              <a:t>Today’s Instructor: </a:t>
            </a:r>
          </a:p>
          <a:p>
            <a:pPr marL="0" indent="0" algn="ctr">
              <a:buFont typeface="Arial"/>
              <a:buNone/>
            </a:pPr>
            <a:r>
              <a:rPr lang="en-US" dirty="0"/>
              <a:t>Zhixin Lun</a:t>
            </a:r>
          </a:p>
          <a:p>
            <a:pPr marL="0" indent="0" algn="ctr">
              <a:buFont typeface="Arial"/>
              <a:buNone/>
            </a:pPr>
            <a:r>
              <a:rPr lang="en-US" dirty="0"/>
              <a:t>zhixin.lun@cuanschutz.edu</a:t>
            </a:r>
          </a:p>
          <a:p>
            <a:pPr marL="0" indent="0" algn="ctr">
              <a:lnSpc>
                <a:spcPct val="150000"/>
              </a:lnSpc>
              <a:spcBef>
                <a:spcPts val="1000"/>
              </a:spcBef>
              <a:buFont typeface="Arial"/>
              <a:buNone/>
            </a:pPr>
            <a:endParaRPr lang="en-US" dirty="0"/>
          </a:p>
          <a:p>
            <a:pPr marL="0" indent="0" algn="ctr">
              <a:lnSpc>
                <a:spcPct val="150000"/>
              </a:lnSpc>
              <a:buFont typeface="Arial"/>
              <a:buNone/>
            </a:pPr>
            <a:endParaRPr lang="en-US" dirty="0"/>
          </a:p>
          <a:p>
            <a:pPr marL="0" indent="0" algn="ctr">
              <a:lnSpc>
                <a:spcPct val="150000"/>
              </a:lnSpc>
              <a:spcAft>
                <a:spcPts val="1200"/>
              </a:spcAft>
              <a:buFont typeface="Arial"/>
              <a:buNone/>
            </a:pPr>
            <a:endParaRPr lang="en-US" dirty="0"/>
          </a:p>
        </p:txBody>
      </p:sp>
      <p:pic>
        <p:nvPicPr>
          <p:cNvPr id="3" name="Picture 2">
            <a:extLst>
              <a:ext uri="{FF2B5EF4-FFF2-40B4-BE49-F238E27FC236}">
                <a16:creationId xmlns:a16="http://schemas.microsoft.com/office/drawing/2014/main" id="{89555727-2783-7052-68DB-FBF9336DFCFE}"/>
              </a:ext>
            </a:extLst>
          </p:cNvPr>
          <p:cNvPicPr>
            <a:picLocks noChangeAspect="1"/>
          </p:cNvPicPr>
          <p:nvPr/>
        </p:nvPicPr>
        <p:blipFill>
          <a:blip r:embed="rId5"/>
          <a:srcRect l="27436" t="22612" r="26471" b="23201"/>
          <a:stretch/>
        </p:blipFill>
        <p:spPr>
          <a:xfrm>
            <a:off x="6324779" y="3808114"/>
            <a:ext cx="1182926" cy="13353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735A-52AD-C973-14D8-7CA9B2F1F988}"/>
              </a:ext>
            </a:extLst>
          </p:cNvPr>
          <p:cNvSpPr>
            <a:spLocks noGrp="1"/>
          </p:cNvSpPr>
          <p:nvPr>
            <p:ph type="title"/>
          </p:nvPr>
        </p:nvSpPr>
        <p:spPr/>
        <p:txBody>
          <a:bodyPr>
            <a:normAutofit fontScale="90000"/>
          </a:bodyPr>
          <a:lstStyle/>
          <a:p>
            <a:r>
              <a:rPr lang="en-US" dirty="0"/>
              <a:t>The Basic Structure of R package</a:t>
            </a:r>
          </a:p>
        </p:txBody>
      </p:sp>
      <p:sp>
        <p:nvSpPr>
          <p:cNvPr id="3" name="Text Placeholder 2">
            <a:extLst>
              <a:ext uri="{FF2B5EF4-FFF2-40B4-BE49-F238E27FC236}">
                <a16:creationId xmlns:a16="http://schemas.microsoft.com/office/drawing/2014/main" id="{FFDE84EC-1C24-F744-BAFC-B1811B0C7D5D}"/>
              </a:ext>
            </a:extLst>
          </p:cNvPr>
          <p:cNvSpPr>
            <a:spLocks noGrp="1"/>
          </p:cNvSpPr>
          <p:nvPr>
            <p:ph type="body" idx="1"/>
          </p:nvPr>
        </p:nvSpPr>
        <p:spPr/>
        <p:txBody>
          <a:bodyPr/>
          <a:lstStyle/>
          <a:p>
            <a:r>
              <a:rPr lang="en-US" dirty="0"/>
              <a:t>The source code of R function</a:t>
            </a:r>
          </a:p>
        </p:txBody>
      </p:sp>
      <p:pic>
        <p:nvPicPr>
          <p:cNvPr id="4" name="Picture 3">
            <a:extLst>
              <a:ext uri="{FF2B5EF4-FFF2-40B4-BE49-F238E27FC236}">
                <a16:creationId xmlns:a16="http://schemas.microsoft.com/office/drawing/2014/main" id="{82941656-3993-D5C3-E52A-B939B5353ACD}"/>
              </a:ext>
            </a:extLst>
          </p:cNvPr>
          <p:cNvPicPr>
            <a:picLocks noChangeAspect="1"/>
          </p:cNvPicPr>
          <p:nvPr/>
        </p:nvPicPr>
        <p:blipFill>
          <a:blip r:embed="rId2"/>
          <a:stretch>
            <a:fillRect/>
          </a:stretch>
        </p:blipFill>
        <p:spPr>
          <a:xfrm>
            <a:off x="4294128" y="1369329"/>
            <a:ext cx="4657725" cy="2028825"/>
          </a:xfrm>
          <a:prstGeom prst="rect">
            <a:avLst/>
          </a:prstGeom>
        </p:spPr>
      </p:pic>
      <p:sp>
        <p:nvSpPr>
          <p:cNvPr id="5" name="Rectangle 4">
            <a:extLst>
              <a:ext uri="{FF2B5EF4-FFF2-40B4-BE49-F238E27FC236}">
                <a16:creationId xmlns:a16="http://schemas.microsoft.com/office/drawing/2014/main" id="{79BE914D-EA0A-A5EA-83F8-45B18CEFD4A9}"/>
              </a:ext>
            </a:extLst>
          </p:cNvPr>
          <p:cNvSpPr/>
          <p:nvPr/>
        </p:nvSpPr>
        <p:spPr>
          <a:xfrm>
            <a:off x="4358355" y="2102265"/>
            <a:ext cx="3982340" cy="1880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4CC83A0-E6B1-5584-3474-52E995E5C584}"/>
              </a:ext>
            </a:extLst>
          </p:cNvPr>
          <p:cNvPicPr>
            <a:picLocks noChangeAspect="1"/>
          </p:cNvPicPr>
          <p:nvPr/>
        </p:nvPicPr>
        <p:blipFill>
          <a:blip r:embed="rId3"/>
          <a:stretch>
            <a:fillRect/>
          </a:stretch>
        </p:blipFill>
        <p:spPr>
          <a:xfrm>
            <a:off x="4294128" y="3616740"/>
            <a:ext cx="3771900" cy="514350"/>
          </a:xfrm>
          <a:prstGeom prst="rect">
            <a:avLst/>
          </a:prstGeom>
        </p:spPr>
      </p:pic>
      <p:pic>
        <p:nvPicPr>
          <p:cNvPr id="9" name="Picture 8">
            <a:extLst>
              <a:ext uri="{FF2B5EF4-FFF2-40B4-BE49-F238E27FC236}">
                <a16:creationId xmlns:a16="http://schemas.microsoft.com/office/drawing/2014/main" id="{AA6B62B6-3AE4-97ED-ABF6-3C03B02FA077}"/>
              </a:ext>
            </a:extLst>
          </p:cNvPr>
          <p:cNvPicPr>
            <a:picLocks noChangeAspect="1"/>
          </p:cNvPicPr>
          <p:nvPr/>
        </p:nvPicPr>
        <p:blipFill>
          <a:blip r:embed="rId4"/>
          <a:stretch>
            <a:fillRect/>
          </a:stretch>
        </p:blipFill>
        <p:spPr>
          <a:xfrm>
            <a:off x="258433" y="2102265"/>
            <a:ext cx="3916142" cy="2408202"/>
          </a:xfrm>
          <a:prstGeom prst="rect">
            <a:avLst/>
          </a:prstGeom>
        </p:spPr>
      </p:pic>
      <p:sp>
        <p:nvSpPr>
          <p:cNvPr id="10" name="TextBox 9">
            <a:extLst>
              <a:ext uri="{FF2B5EF4-FFF2-40B4-BE49-F238E27FC236}">
                <a16:creationId xmlns:a16="http://schemas.microsoft.com/office/drawing/2014/main" id="{E52EF1BE-9692-A997-C08F-95C2D1178A1D}"/>
              </a:ext>
            </a:extLst>
          </p:cNvPr>
          <p:cNvSpPr txBox="1"/>
          <p:nvPr/>
        </p:nvSpPr>
        <p:spPr>
          <a:xfrm>
            <a:off x="4294128" y="4248857"/>
            <a:ext cx="3653549" cy="523220"/>
          </a:xfrm>
          <a:prstGeom prst="rect">
            <a:avLst/>
          </a:prstGeom>
          <a:noFill/>
        </p:spPr>
        <p:txBody>
          <a:bodyPr wrap="square" rtlCol="0">
            <a:spAutoFit/>
          </a:bodyPr>
          <a:lstStyle/>
          <a:p>
            <a:r>
              <a:rPr lang="en-US" dirty="0">
                <a:solidFill>
                  <a:srgbClr val="FFFF00"/>
                </a:solidFill>
              </a:rPr>
              <a:t>The source R functions are stored inside the folder </a:t>
            </a:r>
            <a:r>
              <a:rPr lang="en-US" i="1" dirty="0">
                <a:solidFill>
                  <a:srgbClr val="FFFF00"/>
                </a:solidFill>
              </a:rPr>
              <a:t>R.</a:t>
            </a:r>
            <a:endParaRPr lang="en-US" dirty="0">
              <a:solidFill>
                <a:srgbClr val="FFFF00"/>
              </a:solidFill>
            </a:endParaRPr>
          </a:p>
        </p:txBody>
      </p:sp>
    </p:spTree>
    <p:extLst>
      <p:ext uri="{BB962C8B-B14F-4D97-AF65-F5344CB8AC3E}">
        <p14:creationId xmlns:p14="http://schemas.microsoft.com/office/powerpoint/2010/main" val="67412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B178-2ADE-7EFD-E464-AD1C4DAA6CB0}"/>
              </a:ext>
            </a:extLst>
          </p:cNvPr>
          <p:cNvSpPr>
            <a:spLocks noGrp="1"/>
          </p:cNvSpPr>
          <p:nvPr>
            <p:ph type="title"/>
          </p:nvPr>
        </p:nvSpPr>
        <p:spPr/>
        <p:txBody>
          <a:bodyPr>
            <a:normAutofit fontScale="90000"/>
          </a:bodyPr>
          <a:lstStyle/>
          <a:p>
            <a:r>
              <a:rPr lang="en-US" dirty="0"/>
              <a:t>The Basic Structure of R package</a:t>
            </a:r>
          </a:p>
        </p:txBody>
      </p:sp>
      <p:sp>
        <p:nvSpPr>
          <p:cNvPr id="3" name="Text Placeholder 2">
            <a:extLst>
              <a:ext uri="{FF2B5EF4-FFF2-40B4-BE49-F238E27FC236}">
                <a16:creationId xmlns:a16="http://schemas.microsoft.com/office/drawing/2014/main" id="{C54941AB-52DB-C90C-159D-14B4B74F3461}"/>
              </a:ext>
            </a:extLst>
          </p:cNvPr>
          <p:cNvSpPr>
            <a:spLocks noGrp="1"/>
          </p:cNvSpPr>
          <p:nvPr>
            <p:ph type="body" idx="1"/>
          </p:nvPr>
        </p:nvSpPr>
        <p:spPr/>
        <p:txBody>
          <a:bodyPr/>
          <a:lstStyle/>
          <a:p>
            <a:r>
              <a:rPr lang="en-US" dirty="0"/>
              <a:t>DESCRIPTION is a big picture of R package and provides metadata about your package</a:t>
            </a:r>
          </a:p>
          <a:p>
            <a:r>
              <a:rPr lang="en-US" dirty="0"/>
              <a:t>File -&gt; Open File -&gt; Select DESCRIPTION</a:t>
            </a:r>
          </a:p>
        </p:txBody>
      </p:sp>
      <p:pic>
        <p:nvPicPr>
          <p:cNvPr id="4" name="Picture 3">
            <a:extLst>
              <a:ext uri="{FF2B5EF4-FFF2-40B4-BE49-F238E27FC236}">
                <a16:creationId xmlns:a16="http://schemas.microsoft.com/office/drawing/2014/main" id="{287BA1C0-BE12-B0AB-90EF-5564CFCA133D}"/>
              </a:ext>
            </a:extLst>
          </p:cNvPr>
          <p:cNvPicPr>
            <a:picLocks noChangeAspect="1"/>
          </p:cNvPicPr>
          <p:nvPr/>
        </p:nvPicPr>
        <p:blipFill>
          <a:blip r:embed="rId2"/>
          <a:stretch>
            <a:fillRect/>
          </a:stretch>
        </p:blipFill>
        <p:spPr>
          <a:xfrm>
            <a:off x="813987" y="2360610"/>
            <a:ext cx="7466888" cy="2450671"/>
          </a:xfrm>
          <a:prstGeom prst="rect">
            <a:avLst/>
          </a:prstGeom>
        </p:spPr>
      </p:pic>
    </p:spTree>
    <p:extLst>
      <p:ext uri="{BB962C8B-B14F-4D97-AF65-F5344CB8AC3E}">
        <p14:creationId xmlns:p14="http://schemas.microsoft.com/office/powerpoint/2010/main" val="1831155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C582-353E-07D5-2448-FA9E93A7D5F3}"/>
              </a:ext>
            </a:extLst>
          </p:cNvPr>
          <p:cNvSpPr>
            <a:spLocks noGrp="1"/>
          </p:cNvSpPr>
          <p:nvPr>
            <p:ph type="title"/>
          </p:nvPr>
        </p:nvSpPr>
        <p:spPr/>
        <p:txBody>
          <a:bodyPr>
            <a:normAutofit fontScale="90000"/>
          </a:bodyPr>
          <a:lstStyle/>
          <a:p>
            <a:r>
              <a:rPr lang="en-US" dirty="0"/>
              <a:t>The Basic Structure of R package</a:t>
            </a:r>
          </a:p>
        </p:txBody>
      </p:sp>
      <p:sp>
        <p:nvSpPr>
          <p:cNvPr id="3" name="Text Placeholder 2">
            <a:extLst>
              <a:ext uri="{FF2B5EF4-FFF2-40B4-BE49-F238E27FC236}">
                <a16:creationId xmlns:a16="http://schemas.microsoft.com/office/drawing/2014/main" id="{889288E0-9E4C-BDCF-C022-5EAAAAD4749B}"/>
              </a:ext>
            </a:extLst>
          </p:cNvPr>
          <p:cNvSpPr>
            <a:spLocks noGrp="1"/>
          </p:cNvSpPr>
          <p:nvPr>
            <p:ph type="body" idx="1"/>
          </p:nvPr>
        </p:nvSpPr>
        <p:spPr>
          <a:xfrm>
            <a:off x="546930" y="1669565"/>
            <a:ext cx="7494661" cy="1082181"/>
          </a:xfrm>
        </p:spPr>
        <p:txBody>
          <a:bodyPr/>
          <a:lstStyle/>
          <a:p>
            <a:pPr marL="114300" indent="0" algn="r">
              <a:buNone/>
            </a:pPr>
            <a:r>
              <a:rPr lang="en-US" sz="1800" b="1" kern="100" dirty="0">
                <a:solidFill>
                  <a:schemeClr val="accent6">
                    <a:lumMod val="75000"/>
                  </a:schemeClr>
                </a:solidFill>
                <a:effectLst/>
                <a:latin typeface="Amasis MT Pro" panose="02040504050005020304" pitchFamily="18" charset="0"/>
                <a:ea typeface="DengXian" panose="02010600030101010101" pitchFamily="2" charset="-122"/>
                <a:cs typeface="Times New Roman" panose="02020603050405020304" pitchFamily="18" charset="0"/>
              </a:rPr>
              <a:t>If I have seen further, it is by standing on the shoulders of giants</a:t>
            </a:r>
            <a:r>
              <a:rPr lang="en-US" sz="1800" kern="100" dirty="0">
                <a:solidFill>
                  <a:schemeClr val="accent6">
                    <a:lumMod val="75000"/>
                  </a:schemeClr>
                </a:solidFill>
                <a:effectLst/>
                <a:latin typeface="Amasis MT Pro" panose="02040504050005020304" pitchFamily="18" charset="0"/>
                <a:ea typeface="DengXian" panose="02010600030101010101" pitchFamily="2" charset="-122"/>
                <a:cs typeface="Times New Roman" panose="02020603050405020304" pitchFamily="18" charset="0"/>
              </a:rPr>
              <a:t>. </a:t>
            </a:r>
          </a:p>
          <a:p>
            <a:pPr marL="114300" indent="0" algn="r">
              <a:buNone/>
            </a:pPr>
            <a:r>
              <a:rPr lang="en-US" sz="1800" kern="100" dirty="0">
                <a:solidFill>
                  <a:schemeClr val="accent6">
                    <a:lumMod val="75000"/>
                  </a:schemeClr>
                </a:solidFill>
                <a:effectLst/>
                <a:latin typeface="Amasis MT Pro" panose="02040504050005020304" pitchFamily="18" charset="0"/>
                <a:ea typeface="DengXian" panose="02010600030101010101" pitchFamily="2" charset="-122"/>
                <a:cs typeface="Times New Roman" panose="02020603050405020304" pitchFamily="18" charset="0"/>
              </a:rPr>
              <a:t>- </a:t>
            </a:r>
            <a:r>
              <a:rPr lang="en-US" sz="1800" i="1" kern="100" dirty="0">
                <a:solidFill>
                  <a:schemeClr val="accent6">
                    <a:lumMod val="75000"/>
                  </a:schemeClr>
                </a:solidFill>
                <a:effectLst/>
                <a:latin typeface="Amasis MT Pro" panose="02040504050005020304" pitchFamily="18" charset="0"/>
                <a:ea typeface="DengXian" panose="02010600030101010101" pitchFamily="2" charset="-122"/>
                <a:cs typeface="Times New Roman" panose="02020603050405020304" pitchFamily="18" charset="0"/>
              </a:rPr>
              <a:t>Sir Isaac Newton</a:t>
            </a:r>
            <a:endParaRPr lang="en-US" sz="1800" i="1" kern="100" dirty="0">
              <a:solidFill>
                <a:schemeClr val="accent6">
                  <a:lumMod val="75000"/>
                </a:schemeClr>
              </a:solidFill>
              <a:effectLst/>
              <a:latin typeface="Aptos" panose="020B0004020202020204" pitchFamily="34" charset="0"/>
              <a:ea typeface="DengXian" panose="02010600030101010101" pitchFamily="2" charset="-122"/>
              <a:cs typeface="Times New Roman" panose="02020603050405020304" pitchFamily="18" charset="0"/>
            </a:endParaRPr>
          </a:p>
          <a:p>
            <a:pPr marL="114300" indent="0">
              <a:buNone/>
            </a:pPr>
            <a:endParaRPr lang="en-US" dirty="0">
              <a:solidFill>
                <a:schemeClr val="accent6">
                  <a:lumMod val="75000"/>
                </a:schemeClr>
              </a:solidFill>
            </a:endParaRPr>
          </a:p>
        </p:txBody>
      </p:sp>
      <p:sp>
        <p:nvSpPr>
          <p:cNvPr id="4" name="TextBox 3">
            <a:extLst>
              <a:ext uri="{FF2B5EF4-FFF2-40B4-BE49-F238E27FC236}">
                <a16:creationId xmlns:a16="http://schemas.microsoft.com/office/drawing/2014/main" id="{46D98F27-0A33-3D09-D31E-781B88A6CB3F}"/>
              </a:ext>
            </a:extLst>
          </p:cNvPr>
          <p:cNvSpPr txBox="1"/>
          <p:nvPr/>
        </p:nvSpPr>
        <p:spPr>
          <a:xfrm>
            <a:off x="871671" y="3144852"/>
            <a:ext cx="7699761" cy="646331"/>
          </a:xfrm>
          <a:prstGeom prst="rect">
            <a:avLst/>
          </a:prstGeom>
          <a:noFill/>
        </p:spPr>
        <p:txBody>
          <a:bodyPr wrap="square" rtlCol="0">
            <a:spAutoFit/>
          </a:bodyPr>
          <a:lstStyle/>
          <a:p>
            <a:r>
              <a:rPr lang="en-US" sz="1800" b="1" kern="100" dirty="0">
                <a:solidFill>
                  <a:schemeClr val="accent6">
                    <a:lumMod val="75000"/>
                  </a:schemeClr>
                </a:solidFill>
                <a:latin typeface="Amasis MT Pro" panose="02040504050005020304" pitchFamily="18" charset="0"/>
                <a:ea typeface="DengXian" panose="02010600030101010101" pitchFamily="2" charset="-122"/>
                <a:cs typeface="Times New Roman" panose="02020603050405020304" pitchFamily="18" charset="0"/>
              </a:rPr>
              <a:t>Learning from the existing popular packages is always a best way to learn R package structure.</a:t>
            </a:r>
            <a:r>
              <a:rPr lang="en-US" dirty="0">
                <a:solidFill>
                  <a:schemeClr val="accent6">
                    <a:lumMod val="75000"/>
                  </a:schemeClr>
                </a:solidFill>
              </a:rPr>
              <a:t> </a:t>
            </a:r>
          </a:p>
        </p:txBody>
      </p:sp>
    </p:spTree>
    <p:extLst>
      <p:ext uri="{BB962C8B-B14F-4D97-AF65-F5344CB8AC3E}">
        <p14:creationId xmlns:p14="http://schemas.microsoft.com/office/powerpoint/2010/main" val="1826100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D7DD-DEBC-1CBA-A2CA-A683BA2CC545}"/>
              </a:ext>
            </a:extLst>
          </p:cNvPr>
          <p:cNvSpPr>
            <a:spLocks noGrp="1"/>
          </p:cNvSpPr>
          <p:nvPr>
            <p:ph type="title"/>
          </p:nvPr>
        </p:nvSpPr>
        <p:spPr/>
        <p:txBody>
          <a:bodyPr>
            <a:normAutofit fontScale="90000"/>
          </a:bodyPr>
          <a:lstStyle/>
          <a:p>
            <a:r>
              <a:rPr lang="en-US" dirty="0"/>
              <a:t>The Basic Structure of R package</a:t>
            </a:r>
          </a:p>
        </p:txBody>
      </p:sp>
      <p:pic>
        <p:nvPicPr>
          <p:cNvPr id="6" name="Picture 5">
            <a:extLst>
              <a:ext uri="{FF2B5EF4-FFF2-40B4-BE49-F238E27FC236}">
                <a16:creationId xmlns:a16="http://schemas.microsoft.com/office/drawing/2014/main" id="{BEBA0A56-687F-7FE4-2824-1A6CA966C54A}"/>
              </a:ext>
            </a:extLst>
          </p:cNvPr>
          <p:cNvPicPr>
            <a:picLocks noChangeAspect="1"/>
          </p:cNvPicPr>
          <p:nvPr/>
        </p:nvPicPr>
        <p:blipFill>
          <a:blip r:embed="rId2"/>
          <a:stretch>
            <a:fillRect/>
          </a:stretch>
        </p:blipFill>
        <p:spPr>
          <a:xfrm>
            <a:off x="393107" y="1017725"/>
            <a:ext cx="6321617" cy="3752236"/>
          </a:xfrm>
          <a:prstGeom prst="rect">
            <a:avLst/>
          </a:prstGeom>
        </p:spPr>
      </p:pic>
    </p:spTree>
    <p:extLst>
      <p:ext uri="{BB962C8B-B14F-4D97-AF65-F5344CB8AC3E}">
        <p14:creationId xmlns:p14="http://schemas.microsoft.com/office/powerpoint/2010/main" val="890133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7963-6F58-25A4-B8A4-45BBCC0F804D}"/>
              </a:ext>
            </a:extLst>
          </p:cNvPr>
          <p:cNvSpPr>
            <a:spLocks noGrp="1"/>
          </p:cNvSpPr>
          <p:nvPr>
            <p:ph type="title"/>
          </p:nvPr>
        </p:nvSpPr>
        <p:spPr/>
        <p:txBody>
          <a:bodyPr>
            <a:normAutofit fontScale="90000"/>
          </a:bodyPr>
          <a:lstStyle/>
          <a:p>
            <a:r>
              <a:rPr lang="en-US" dirty="0"/>
              <a:t>Step 2: Set up DESCRIPTION file</a:t>
            </a:r>
          </a:p>
        </p:txBody>
      </p:sp>
      <p:pic>
        <p:nvPicPr>
          <p:cNvPr id="4" name="Picture 3">
            <a:extLst>
              <a:ext uri="{FF2B5EF4-FFF2-40B4-BE49-F238E27FC236}">
                <a16:creationId xmlns:a16="http://schemas.microsoft.com/office/drawing/2014/main" id="{C04A4D62-26A8-A4FD-E4B8-84B9A4D08F43}"/>
              </a:ext>
            </a:extLst>
          </p:cNvPr>
          <p:cNvPicPr>
            <a:picLocks noChangeAspect="1"/>
          </p:cNvPicPr>
          <p:nvPr/>
        </p:nvPicPr>
        <p:blipFill>
          <a:blip r:embed="rId2"/>
          <a:stretch>
            <a:fillRect/>
          </a:stretch>
        </p:blipFill>
        <p:spPr>
          <a:xfrm>
            <a:off x="564022" y="1799340"/>
            <a:ext cx="7466888" cy="2450671"/>
          </a:xfrm>
          <a:prstGeom prst="rect">
            <a:avLst/>
          </a:prstGeom>
        </p:spPr>
      </p:pic>
      <p:sp>
        <p:nvSpPr>
          <p:cNvPr id="5" name="Rectangle 4">
            <a:extLst>
              <a:ext uri="{FF2B5EF4-FFF2-40B4-BE49-F238E27FC236}">
                <a16:creationId xmlns:a16="http://schemas.microsoft.com/office/drawing/2014/main" id="{B3838D9C-86AC-13FB-9342-5D670EF245C3}"/>
              </a:ext>
            </a:extLst>
          </p:cNvPr>
          <p:cNvSpPr/>
          <p:nvPr/>
        </p:nvSpPr>
        <p:spPr>
          <a:xfrm>
            <a:off x="777667" y="2649195"/>
            <a:ext cx="3247402" cy="1538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20067A-A482-8377-3F8E-7C6BB37E9E45}"/>
              </a:ext>
            </a:extLst>
          </p:cNvPr>
          <p:cNvSpPr txBox="1"/>
          <p:nvPr/>
        </p:nvSpPr>
        <p:spPr>
          <a:xfrm>
            <a:off x="564022" y="1279747"/>
            <a:ext cx="2333002" cy="307649"/>
          </a:xfrm>
          <a:prstGeom prst="rect">
            <a:avLst/>
          </a:prstGeom>
          <a:noFill/>
        </p:spPr>
        <p:txBody>
          <a:bodyPr wrap="square" rtlCol="0">
            <a:spAutoFit/>
          </a:bodyPr>
          <a:lstStyle/>
          <a:p>
            <a:r>
              <a:rPr lang="en-US" b="1" dirty="0">
                <a:solidFill>
                  <a:srgbClr val="FFFF00"/>
                </a:solidFill>
              </a:rPr>
              <a:t>Package Version Number</a:t>
            </a:r>
          </a:p>
        </p:txBody>
      </p:sp>
    </p:spTree>
    <p:extLst>
      <p:ext uri="{BB962C8B-B14F-4D97-AF65-F5344CB8AC3E}">
        <p14:creationId xmlns:p14="http://schemas.microsoft.com/office/powerpoint/2010/main" val="3938438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E909-E86B-38C6-9D19-C51FDFBA2134}"/>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30194BE2-044E-B91D-EEE6-2C3CDD5A2C38}"/>
              </a:ext>
            </a:extLst>
          </p:cNvPr>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Formally, an R package version is a sequence of at least two integers separated by either . or -.</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457200" lvl="1">
              <a:spcAft>
                <a:spcPts val="800"/>
              </a:spcAft>
            </a:pPr>
            <a:r>
              <a:rPr lang="en-US"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1.0 and 0.9.1-10 are valid versions</a:t>
            </a:r>
            <a:endParaRPr lang="en-US" kern="100" dirty="0">
              <a:solidFill>
                <a:srgbClr val="FFFF00"/>
              </a:solidFill>
              <a:effectLst/>
              <a:latin typeface="Aptos" panose="020B0004020202020204" pitchFamily="34" charset="0"/>
              <a:ea typeface="DengXian" panose="02010600030101010101" pitchFamily="2" charset="-122"/>
              <a:cs typeface="Times New Roman" panose="02020603050405020304" pitchFamily="18" charset="0"/>
            </a:endParaRPr>
          </a:p>
          <a:p>
            <a:pPr marL="457200" lvl="1">
              <a:spcAft>
                <a:spcPts val="800"/>
              </a:spcAft>
            </a:pPr>
            <a:r>
              <a:rPr lang="en-US" kern="100" dirty="0">
                <a:solidFill>
                  <a:srgbClr val="FF0000"/>
                </a:solidFill>
                <a:effectLst/>
                <a:latin typeface="Amasis MT Pro" panose="02040504050005020304" pitchFamily="18" charset="0"/>
                <a:ea typeface="DengXian" panose="02010600030101010101" pitchFamily="2" charset="-122"/>
                <a:cs typeface="Times New Roman" panose="02020603050405020304" pitchFamily="18" charset="0"/>
              </a:rPr>
              <a:t>1 and 1.0-devel are not</a:t>
            </a:r>
            <a:endParaRPr lang="en-US" kern="100" dirty="0">
              <a:solidFill>
                <a:srgbClr val="FF0000"/>
              </a:solidFill>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&lt;major&gt;.&lt;minor&gt;.&lt;patch&gt;        # released version</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&lt;major&gt;.&lt;minor&gt;.&lt;patch&gt;.&lt;dev&gt;  # in-development version</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3894593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32E3-0972-7E12-C0CD-C221C296A393}"/>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3A960B0E-49C5-8066-7C04-7DC19E45AA0D}"/>
              </a:ext>
            </a:extLst>
          </p:cNvPr>
          <p:cNvSpPr>
            <a:spLocks noGrp="1"/>
          </p:cNvSpPr>
          <p:nvPr>
            <p:ph type="body" idx="1"/>
          </p:nvPr>
        </p:nvSpPr>
        <p:spPr/>
        <p:txBody>
          <a:bodyPr/>
          <a:lstStyle/>
          <a:p>
            <a:pPr marL="0" marR="0" indent="0">
              <a:lnSpc>
                <a:spcPct val="115000"/>
              </a:lnSpc>
              <a:spcBef>
                <a:spcPts val="0"/>
              </a:spcBef>
              <a:spcAft>
                <a:spcPts val="800"/>
              </a:spcAft>
              <a:buNone/>
            </a:pP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Recommended framework by Hadley Wickham:</a:t>
            </a:r>
            <a:endParaRPr lang="en-US" sz="1800" b="1"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Always use . as the separator, never -.</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A released version number consists of three numbers, &lt;major&gt;.&lt;minor&gt;.&lt;patch&gt;.  Always spell out the three components, 1.0.0. </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The version 1.0.0 often signals that the public interface of a package is considered </a:t>
            </a:r>
            <a:r>
              <a:rPr lang="en-US" sz="1800" b="1"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stable</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An in-development package has a fourth component: the development version.</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3021256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AE2E-A20D-B4FA-5549-BC1092AF09E1}"/>
              </a:ext>
            </a:extLst>
          </p:cNvPr>
          <p:cNvSpPr>
            <a:spLocks noGrp="1"/>
          </p:cNvSpPr>
          <p:nvPr>
            <p:ph type="title"/>
          </p:nvPr>
        </p:nvSpPr>
        <p:spPr/>
        <p:txBody>
          <a:bodyPr>
            <a:normAutofit fontScale="90000"/>
          </a:bodyPr>
          <a:lstStyle/>
          <a:p>
            <a:r>
              <a:rPr lang="en-US" dirty="0"/>
              <a:t>Step 2: Set up DESCRIPTION file</a:t>
            </a:r>
          </a:p>
        </p:txBody>
      </p:sp>
      <p:pic>
        <p:nvPicPr>
          <p:cNvPr id="5" name="Picture 4">
            <a:extLst>
              <a:ext uri="{FF2B5EF4-FFF2-40B4-BE49-F238E27FC236}">
                <a16:creationId xmlns:a16="http://schemas.microsoft.com/office/drawing/2014/main" id="{7F5EE099-9769-8565-2EAB-B2B43E476021}"/>
              </a:ext>
            </a:extLst>
          </p:cNvPr>
          <p:cNvPicPr>
            <a:picLocks noChangeAspect="1"/>
          </p:cNvPicPr>
          <p:nvPr/>
        </p:nvPicPr>
        <p:blipFill>
          <a:blip r:embed="rId2"/>
          <a:stretch>
            <a:fillRect/>
          </a:stretch>
        </p:blipFill>
        <p:spPr>
          <a:xfrm>
            <a:off x="474113" y="1184305"/>
            <a:ext cx="7734300" cy="1276350"/>
          </a:xfrm>
          <a:prstGeom prst="rect">
            <a:avLst/>
          </a:prstGeom>
        </p:spPr>
      </p:pic>
      <p:pic>
        <p:nvPicPr>
          <p:cNvPr id="7" name="Picture 6">
            <a:extLst>
              <a:ext uri="{FF2B5EF4-FFF2-40B4-BE49-F238E27FC236}">
                <a16:creationId xmlns:a16="http://schemas.microsoft.com/office/drawing/2014/main" id="{65BBBD6F-45A9-C54E-3368-478909FAFD7C}"/>
              </a:ext>
            </a:extLst>
          </p:cNvPr>
          <p:cNvPicPr>
            <a:picLocks noChangeAspect="1"/>
          </p:cNvPicPr>
          <p:nvPr/>
        </p:nvPicPr>
        <p:blipFill>
          <a:blip r:embed="rId3"/>
          <a:stretch>
            <a:fillRect/>
          </a:stretch>
        </p:blipFill>
        <p:spPr>
          <a:xfrm>
            <a:off x="474113" y="2754238"/>
            <a:ext cx="6667500" cy="1104900"/>
          </a:xfrm>
          <a:prstGeom prst="rect">
            <a:avLst/>
          </a:prstGeom>
        </p:spPr>
      </p:pic>
      <p:sp>
        <p:nvSpPr>
          <p:cNvPr id="8" name="Rectangle 7">
            <a:extLst>
              <a:ext uri="{FF2B5EF4-FFF2-40B4-BE49-F238E27FC236}">
                <a16:creationId xmlns:a16="http://schemas.microsoft.com/office/drawing/2014/main" id="{244BF481-A2F9-619C-6622-EE4E489200C9}"/>
              </a:ext>
            </a:extLst>
          </p:cNvPr>
          <p:cNvSpPr/>
          <p:nvPr/>
        </p:nvSpPr>
        <p:spPr>
          <a:xfrm>
            <a:off x="474113" y="2016807"/>
            <a:ext cx="2243450" cy="2307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795222-356C-79E8-60BC-30C3326FF9A7}"/>
              </a:ext>
            </a:extLst>
          </p:cNvPr>
          <p:cNvSpPr/>
          <p:nvPr/>
        </p:nvSpPr>
        <p:spPr>
          <a:xfrm>
            <a:off x="474113" y="3418318"/>
            <a:ext cx="2072534" cy="2050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676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5AB9-EF8D-71F2-D2F7-1296EE30145E}"/>
              </a:ext>
            </a:extLst>
          </p:cNvPr>
          <p:cNvSpPr>
            <a:spLocks noGrp="1"/>
          </p:cNvSpPr>
          <p:nvPr>
            <p:ph type="title"/>
          </p:nvPr>
        </p:nvSpPr>
        <p:spPr/>
        <p:txBody>
          <a:bodyPr>
            <a:normAutofit fontScale="90000"/>
          </a:bodyPr>
          <a:lstStyle/>
          <a:p>
            <a:r>
              <a:rPr lang="en-US" dirty="0"/>
              <a:t>Step 2: Set up DESCRIPTION file</a:t>
            </a:r>
          </a:p>
        </p:txBody>
      </p:sp>
      <p:pic>
        <p:nvPicPr>
          <p:cNvPr id="4" name="Picture 3">
            <a:extLst>
              <a:ext uri="{FF2B5EF4-FFF2-40B4-BE49-F238E27FC236}">
                <a16:creationId xmlns:a16="http://schemas.microsoft.com/office/drawing/2014/main" id="{4241F272-9BF3-65B3-14E2-034C3193E665}"/>
              </a:ext>
            </a:extLst>
          </p:cNvPr>
          <p:cNvPicPr>
            <a:picLocks noChangeAspect="1"/>
          </p:cNvPicPr>
          <p:nvPr/>
        </p:nvPicPr>
        <p:blipFill>
          <a:blip r:embed="rId2"/>
          <a:stretch>
            <a:fillRect/>
          </a:stretch>
        </p:blipFill>
        <p:spPr>
          <a:xfrm>
            <a:off x="564022" y="1799340"/>
            <a:ext cx="7466888" cy="2450671"/>
          </a:xfrm>
          <a:prstGeom prst="rect">
            <a:avLst/>
          </a:prstGeom>
        </p:spPr>
      </p:pic>
      <p:sp>
        <p:nvSpPr>
          <p:cNvPr id="7" name="TextBox 6">
            <a:extLst>
              <a:ext uri="{FF2B5EF4-FFF2-40B4-BE49-F238E27FC236}">
                <a16:creationId xmlns:a16="http://schemas.microsoft.com/office/drawing/2014/main" id="{26731150-1881-4DCC-0B4A-5493B498CE3A}"/>
              </a:ext>
            </a:extLst>
          </p:cNvPr>
          <p:cNvSpPr txBox="1"/>
          <p:nvPr/>
        </p:nvSpPr>
        <p:spPr>
          <a:xfrm>
            <a:off x="564022" y="1279747"/>
            <a:ext cx="2333002" cy="307649"/>
          </a:xfrm>
          <a:prstGeom prst="rect">
            <a:avLst/>
          </a:prstGeom>
          <a:noFill/>
        </p:spPr>
        <p:txBody>
          <a:bodyPr wrap="square" rtlCol="0">
            <a:spAutoFit/>
          </a:bodyPr>
          <a:lstStyle/>
          <a:p>
            <a:r>
              <a:rPr lang="en-US" b="1" dirty="0">
                <a:solidFill>
                  <a:srgbClr val="FFFF00"/>
                </a:solidFill>
              </a:rPr>
              <a:t>Author</a:t>
            </a:r>
          </a:p>
        </p:txBody>
      </p:sp>
      <p:sp>
        <p:nvSpPr>
          <p:cNvPr id="8" name="Rectangle 7">
            <a:extLst>
              <a:ext uri="{FF2B5EF4-FFF2-40B4-BE49-F238E27FC236}">
                <a16:creationId xmlns:a16="http://schemas.microsoft.com/office/drawing/2014/main" id="{C7AC7C7D-0AF6-CC6A-8721-E71F879EC616}"/>
              </a:ext>
            </a:extLst>
          </p:cNvPr>
          <p:cNvSpPr/>
          <p:nvPr/>
        </p:nvSpPr>
        <p:spPr>
          <a:xfrm>
            <a:off x="760576" y="2803021"/>
            <a:ext cx="2333002" cy="1709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44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0A0D-8DE3-998D-5142-3AA25D2351D5}"/>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6B1A9F9A-7122-D442-3D9B-BFABE53FDBF5}"/>
              </a:ext>
            </a:extLst>
          </p:cNvPr>
          <p:cNvSpPr>
            <a:spLocks noGrp="1"/>
          </p:cNvSpPr>
          <p:nvPr>
            <p:ph type="body" idx="1"/>
          </p:nvPr>
        </p:nvSpPr>
        <p:spPr/>
        <p:txBody>
          <a:bodyPr/>
          <a:lstStyle/>
          <a:p>
            <a:pPr marL="0" marR="0">
              <a:lnSpc>
                <a:spcPct val="115000"/>
              </a:lnSpc>
              <a:spcBef>
                <a:spcPts val="0"/>
              </a:spcBef>
              <a:spcAft>
                <a:spcPts val="800"/>
              </a:spcAft>
            </a:pPr>
            <a:r>
              <a:rPr lang="en-US" sz="1800" kern="100" dirty="0" err="1">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Authors@R</a:t>
            </a:r>
            <a:r>
              <a:rPr lang="en-US" sz="1800" b="1"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a:t>
            </a:r>
            <a:r>
              <a:rPr lang="en-US" sz="1800"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 </a:t>
            </a:r>
            <a:endParaRPr lang="en-US" sz="1800" kern="100" dirty="0">
              <a:solidFill>
                <a:srgbClr val="FFFF00"/>
              </a:solidFill>
              <a:effectLst/>
              <a:latin typeface="Aptos" panose="020B0004020202020204" pitchFamily="34" charset="0"/>
              <a:ea typeface="DengXian" panose="02010600030101010101" pitchFamily="2" charset="-122"/>
              <a:cs typeface="Times New Roman" panose="02020603050405020304" pitchFamily="18" charset="0"/>
            </a:endParaRPr>
          </a:p>
          <a:p>
            <a:pPr marL="0" marR="0" indent="0">
              <a:lnSpc>
                <a:spcPct val="115000"/>
              </a:lnSpc>
              <a:spcBef>
                <a:spcPts val="0"/>
              </a:spcBef>
              <a:spcAft>
                <a:spcPts val="800"/>
              </a:spcAft>
              <a:buNone/>
            </a:pPr>
            <a:r>
              <a:rPr lang="en-US" sz="1800"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  person("First", "Last", , "first.last@example.com", role = c("</a:t>
            </a:r>
            <a:r>
              <a:rPr lang="en-US" sz="1800" kern="100" dirty="0" err="1">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aut</a:t>
            </a:r>
            <a:r>
              <a:rPr lang="en-US" sz="1800"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 "</a:t>
            </a:r>
            <a:r>
              <a:rPr lang="en-US" sz="1800" kern="100" dirty="0" err="1">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cre</a:t>
            </a:r>
            <a:r>
              <a:rPr lang="en-US" sz="1800"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a:t>
            </a:r>
            <a:endParaRPr lang="en-US" kern="100" dirty="0">
              <a:solidFill>
                <a:srgbClr val="FFFF00"/>
              </a:solidFill>
              <a:latin typeface="Aptos" panose="020B0004020202020204" pitchFamily="34" charset="0"/>
              <a:ea typeface="DengXian" panose="02010600030101010101" pitchFamily="2" charset="-122"/>
              <a:cs typeface="Times New Roman" panose="02020603050405020304" pitchFamily="18" charset="0"/>
            </a:endParaRPr>
          </a:p>
          <a:p>
            <a:pPr marL="0" marR="0" indent="0">
              <a:lnSpc>
                <a:spcPct val="115000"/>
              </a:lnSpc>
              <a:spcBef>
                <a:spcPts val="0"/>
              </a:spcBef>
              <a:spcAft>
                <a:spcPts val="800"/>
              </a:spcAft>
              <a:buNone/>
            </a:pPr>
            <a:r>
              <a:rPr lang="en-US" sz="1800"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comment = c(ORCID = "YOUR-ORCID-ID"))</a:t>
            </a:r>
            <a:endParaRPr lang="en-US" sz="1800" kern="100" dirty="0">
              <a:solidFill>
                <a:srgbClr val="FFFF00"/>
              </a:solidFill>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109872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85A7B-3F42-2365-119C-051E346553F9}"/>
              </a:ext>
            </a:extLst>
          </p:cNvPr>
          <p:cNvSpPr>
            <a:spLocks noGrp="1"/>
          </p:cNvSpPr>
          <p:nvPr>
            <p:ph type="title"/>
          </p:nvPr>
        </p:nvSpPr>
        <p:spPr/>
        <p:txBody>
          <a:bodyPr>
            <a:normAutofit fontScale="90000"/>
          </a:bodyPr>
          <a:lstStyle/>
          <a:p>
            <a:r>
              <a:rPr lang="en-US" dirty="0"/>
              <a:t>Thank you to today’s sponsor </a:t>
            </a:r>
          </a:p>
        </p:txBody>
      </p:sp>
      <p:sp>
        <p:nvSpPr>
          <p:cNvPr id="3" name="Text Placeholder 2">
            <a:extLst>
              <a:ext uri="{FF2B5EF4-FFF2-40B4-BE49-F238E27FC236}">
                <a16:creationId xmlns:a16="http://schemas.microsoft.com/office/drawing/2014/main" id="{6E7DA813-CF55-388B-2A56-C33ED9B29EF1}"/>
              </a:ext>
            </a:extLst>
          </p:cNvPr>
          <p:cNvSpPr>
            <a:spLocks noGrp="1"/>
          </p:cNvSpPr>
          <p:nvPr>
            <p:ph type="body" idx="1"/>
          </p:nvPr>
        </p:nvSpPr>
        <p:spPr>
          <a:xfrm>
            <a:off x="311699" y="946605"/>
            <a:ext cx="5561734" cy="3987412"/>
          </a:xfrm>
        </p:spPr>
        <p:txBody>
          <a:bodyPr>
            <a:noAutofit/>
          </a:bodyPr>
          <a:lstStyle/>
          <a:p>
            <a:pPr marL="114300" indent="0">
              <a:buNone/>
            </a:pPr>
            <a:r>
              <a:rPr lang="en-US" sz="1600" dirty="0"/>
              <a:t>Dr. James Mitchell's research encompasses AI, HCI, UCD, mobile applications, and wearables. His studies investigate </a:t>
            </a:r>
            <a:r>
              <a:rPr lang="en-US" sz="1600" b="1" dirty="0"/>
              <a:t>augmented reality applications for public engagement and user-centered design for clinical guidelines</a:t>
            </a:r>
            <a:r>
              <a:rPr lang="en-US" sz="1600" dirty="0"/>
              <a:t> on mobile devices. He measures </a:t>
            </a:r>
            <a:r>
              <a:rPr lang="en-US" sz="1600" b="1" dirty="0"/>
              <a:t>healthcare professionals' experiences with AI technologies </a:t>
            </a:r>
            <a:r>
              <a:rPr lang="en-US" sz="1600" dirty="0"/>
              <a:t>and leverages allied health data to improve AI applications, focusing on social determinants of health and intersectionality. Additionally, Dr. Mitchell designs user-centered solutions and explores the potential of </a:t>
            </a:r>
            <a:r>
              <a:rPr lang="en-US" sz="1600" b="1" dirty="0"/>
              <a:t>large language models </a:t>
            </a:r>
            <a:r>
              <a:rPr lang="en-US" sz="1600" dirty="0"/>
              <a:t>(LLMs) in both clinical settings and user-centered design studies. His work aims </a:t>
            </a:r>
            <a:r>
              <a:rPr lang="en-US" sz="1600" b="1" dirty="0"/>
              <a:t>to advance healthcare technology through innovative AI solutions and user-centered design methodologies</a:t>
            </a:r>
            <a:r>
              <a:rPr lang="en-US" sz="1600" dirty="0"/>
              <a:t>.</a:t>
            </a:r>
          </a:p>
        </p:txBody>
      </p:sp>
      <p:pic>
        <p:nvPicPr>
          <p:cNvPr id="4" name="Picture 3">
            <a:extLst>
              <a:ext uri="{FF2B5EF4-FFF2-40B4-BE49-F238E27FC236}">
                <a16:creationId xmlns:a16="http://schemas.microsoft.com/office/drawing/2014/main" id="{3E1A6CFA-B052-4EFD-4D2A-BD200C7BB137}"/>
              </a:ext>
            </a:extLst>
          </p:cNvPr>
          <p:cNvPicPr>
            <a:picLocks noChangeAspect="1"/>
          </p:cNvPicPr>
          <p:nvPr/>
        </p:nvPicPr>
        <p:blipFill>
          <a:blip r:embed="rId3"/>
          <a:srcRect l="27436" t="22612" r="26471" b="23201"/>
          <a:stretch/>
        </p:blipFill>
        <p:spPr>
          <a:xfrm>
            <a:off x="5731193" y="645418"/>
            <a:ext cx="3412807" cy="3852663"/>
          </a:xfrm>
          <a:prstGeom prst="rect">
            <a:avLst/>
          </a:prstGeom>
        </p:spPr>
      </p:pic>
    </p:spTree>
    <p:extLst>
      <p:ext uri="{BB962C8B-B14F-4D97-AF65-F5344CB8AC3E}">
        <p14:creationId xmlns:p14="http://schemas.microsoft.com/office/powerpoint/2010/main" val="772404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036B-2407-7281-0BF2-FE7DC89C5EA4}"/>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34AB54CF-C55E-4B4A-12D5-B3FAD130DED2}"/>
              </a:ext>
            </a:extLst>
          </p:cNvPr>
          <p:cNvSpPr>
            <a:spLocks noGrp="1"/>
          </p:cNvSpPr>
          <p:nvPr>
            <p:ph type="body" idx="1"/>
          </p:nvPr>
        </p:nvSpPr>
        <p:spPr/>
        <p:txBody>
          <a:bodyPr/>
          <a:lstStyle/>
          <a:p>
            <a:r>
              <a:rPr lang="en-US" dirty="0"/>
              <a:t>A best way to understand the format is to refer existing popular packages.</a:t>
            </a:r>
          </a:p>
          <a:p>
            <a:endParaRPr lang="en-US" dirty="0"/>
          </a:p>
        </p:txBody>
      </p:sp>
      <p:pic>
        <p:nvPicPr>
          <p:cNvPr id="5" name="Picture 4">
            <a:extLst>
              <a:ext uri="{FF2B5EF4-FFF2-40B4-BE49-F238E27FC236}">
                <a16:creationId xmlns:a16="http://schemas.microsoft.com/office/drawing/2014/main" id="{C6AFBA7A-26F4-8815-3B9E-31AA5CDA005B}"/>
              </a:ext>
            </a:extLst>
          </p:cNvPr>
          <p:cNvPicPr>
            <a:picLocks noChangeAspect="1"/>
          </p:cNvPicPr>
          <p:nvPr/>
        </p:nvPicPr>
        <p:blipFill>
          <a:blip r:embed="rId2"/>
          <a:stretch>
            <a:fillRect/>
          </a:stretch>
        </p:blipFill>
        <p:spPr>
          <a:xfrm>
            <a:off x="445182" y="1867524"/>
            <a:ext cx="8629650" cy="400050"/>
          </a:xfrm>
          <a:prstGeom prst="rect">
            <a:avLst/>
          </a:prstGeom>
        </p:spPr>
      </p:pic>
      <p:pic>
        <p:nvPicPr>
          <p:cNvPr id="7" name="Picture 6">
            <a:extLst>
              <a:ext uri="{FF2B5EF4-FFF2-40B4-BE49-F238E27FC236}">
                <a16:creationId xmlns:a16="http://schemas.microsoft.com/office/drawing/2014/main" id="{02E0EAC5-81E0-4832-C861-3B24B6477D19}"/>
              </a:ext>
            </a:extLst>
          </p:cNvPr>
          <p:cNvPicPr>
            <a:picLocks noChangeAspect="1"/>
          </p:cNvPicPr>
          <p:nvPr/>
        </p:nvPicPr>
        <p:blipFill>
          <a:blip r:embed="rId3"/>
          <a:stretch>
            <a:fillRect/>
          </a:stretch>
        </p:blipFill>
        <p:spPr>
          <a:xfrm>
            <a:off x="2187723" y="2386519"/>
            <a:ext cx="4330714" cy="2517697"/>
          </a:xfrm>
          <a:prstGeom prst="rect">
            <a:avLst/>
          </a:prstGeom>
        </p:spPr>
      </p:pic>
    </p:spTree>
    <p:extLst>
      <p:ext uri="{BB962C8B-B14F-4D97-AF65-F5344CB8AC3E}">
        <p14:creationId xmlns:p14="http://schemas.microsoft.com/office/powerpoint/2010/main" val="315840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83D2E-F235-58F0-18AA-73C2573B43AC}"/>
              </a:ext>
            </a:extLst>
          </p:cNvPr>
          <p:cNvSpPr>
            <a:spLocks noGrp="1"/>
          </p:cNvSpPr>
          <p:nvPr>
            <p:ph type="title"/>
          </p:nvPr>
        </p:nvSpPr>
        <p:spPr/>
        <p:txBody>
          <a:bodyPr>
            <a:normAutofit fontScale="90000"/>
          </a:bodyPr>
          <a:lstStyle/>
          <a:p>
            <a:r>
              <a:rPr lang="en-US" dirty="0"/>
              <a:t>Step 2: Set up DESCRIPTION file</a:t>
            </a:r>
          </a:p>
        </p:txBody>
      </p:sp>
      <p:pic>
        <p:nvPicPr>
          <p:cNvPr id="5" name="Picture 4">
            <a:extLst>
              <a:ext uri="{FF2B5EF4-FFF2-40B4-BE49-F238E27FC236}">
                <a16:creationId xmlns:a16="http://schemas.microsoft.com/office/drawing/2014/main" id="{D8658442-53CF-7342-0F94-3CC37D1FD55E}"/>
              </a:ext>
            </a:extLst>
          </p:cNvPr>
          <p:cNvPicPr>
            <a:picLocks noChangeAspect="1"/>
          </p:cNvPicPr>
          <p:nvPr/>
        </p:nvPicPr>
        <p:blipFill>
          <a:blip r:embed="rId2"/>
          <a:stretch>
            <a:fillRect/>
          </a:stretch>
        </p:blipFill>
        <p:spPr>
          <a:xfrm>
            <a:off x="1319856" y="1153683"/>
            <a:ext cx="6112999" cy="3673622"/>
          </a:xfrm>
          <a:prstGeom prst="rect">
            <a:avLst/>
          </a:prstGeom>
        </p:spPr>
      </p:pic>
    </p:spTree>
    <p:extLst>
      <p:ext uri="{BB962C8B-B14F-4D97-AF65-F5344CB8AC3E}">
        <p14:creationId xmlns:p14="http://schemas.microsoft.com/office/powerpoint/2010/main" val="1494032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F7EC-B66C-AC48-C377-46B2C1C7BC0E}"/>
              </a:ext>
            </a:extLst>
          </p:cNvPr>
          <p:cNvSpPr>
            <a:spLocks noGrp="1"/>
          </p:cNvSpPr>
          <p:nvPr>
            <p:ph type="title"/>
          </p:nvPr>
        </p:nvSpPr>
        <p:spPr/>
        <p:txBody>
          <a:bodyPr>
            <a:normAutofit fontScale="90000"/>
          </a:bodyPr>
          <a:lstStyle/>
          <a:p>
            <a:r>
              <a:rPr lang="en-US" dirty="0"/>
              <a:t>Step 2: Set up DESCRIPTION file</a:t>
            </a:r>
          </a:p>
        </p:txBody>
      </p:sp>
      <p:pic>
        <p:nvPicPr>
          <p:cNvPr id="4" name="Picture 3">
            <a:extLst>
              <a:ext uri="{FF2B5EF4-FFF2-40B4-BE49-F238E27FC236}">
                <a16:creationId xmlns:a16="http://schemas.microsoft.com/office/drawing/2014/main" id="{4457716F-485C-EB84-070E-0B9CADCDBEA9}"/>
              </a:ext>
            </a:extLst>
          </p:cNvPr>
          <p:cNvPicPr>
            <a:picLocks noChangeAspect="1"/>
          </p:cNvPicPr>
          <p:nvPr/>
        </p:nvPicPr>
        <p:blipFill>
          <a:blip r:embed="rId2"/>
          <a:stretch>
            <a:fillRect/>
          </a:stretch>
        </p:blipFill>
        <p:spPr>
          <a:xfrm>
            <a:off x="564022" y="1799340"/>
            <a:ext cx="7466888" cy="2450671"/>
          </a:xfrm>
          <a:prstGeom prst="rect">
            <a:avLst/>
          </a:prstGeom>
        </p:spPr>
      </p:pic>
      <p:sp>
        <p:nvSpPr>
          <p:cNvPr id="5" name="TextBox 4">
            <a:extLst>
              <a:ext uri="{FF2B5EF4-FFF2-40B4-BE49-F238E27FC236}">
                <a16:creationId xmlns:a16="http://schemas.microsoft.com/office/drawing/2014/main" id="{B4DED5B8-3E7F-A12D-4691-B3D3DD325DFA}"/>
              </a:ext>
            </a:extLst>
          </p:cNvPr>
          <p:cNvSpPr txBox="1"/>
          <p:nvPr/>
        </p:nvSpPr>
        <p:spPr>
          <a:xfrm>
            <a:off x="564022" y="1279747"/>
            <a:ext cx="2333002" cy="307649"/>
          </a:xfrm>
          <a:prstGeom prst="rect">
            <a:avLst/>
          </a:prstGeom>
          <a:noFill/>
        </p:spPr>
        <p:txBody>
          <a:bodyPr wrap="square" rtlCol="0">
            <a:spAutoFit/>
          </a:bodyPr>
          <a:lstStyle/>
          <a:p>
            <a:r>
              <a:rPr lang="en-US" b="1" dirty="0">
                <a:solidFill>
                  <a:srgbClr val="FFFF00"/>
                </a:solidFill>
              </a:rPr>
              <a:t>License</a:t>
            </a:r>
          </a:p>
        </p:txBody>
      </p:sp>
      <p:sp>
        <p:nvSpPr>
          <p:cNvPr id="6" name="Rectangle 5">
            <a:extLst>
              <a:ext uri="{FF2B5EF4-FFF2-40B4-BE49-F238E27FC236}">
                <a16:creationId xmlns:a16="http://schemas.microsoft.com/office/drawing/2014/main" id="{9D624D4C-C7C6-E56B-EA17-B50FC09E7E43}"/>
              </a:ext>
            </a:extLst>
          </p:cNvPr>
          <p:cNvSpPr/>
          <p:nvPr/>
        </p:nvSpPr>
        <p:spPr>
          <a:xfrm>
            <a:off x="1042587" y="3461047"/>
            <a:ext cx="2726108" cy="1794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09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EBC-7AE7-9FAF-8519-A45B1BABA191}"/>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66894673-8412-793F-F09F-5019BE0BC8D5}"/>
              </a:ext>
            </a:extLst>
          </p:cNvPr>
          <p:cNvSpPr>
            <a:spLocks noGrp="1"/>
          </p:cNvSpPr>
          <p:nvPr>
            <p:ph type="body" idx="1"/>
          </p:nvPr>
        </p:nvSpPr>
        <p:spPr/>
        <p:txBody>
          <a:bodyPr>
            <a:normAutofit lnSpcReduction="10000"/>
          </a:bodyPr>
          <a:lstStyle/>
          <a:p>
            <a:pPr marL="0" marR="0">
              <a:lnSpc>
                <a:spcPct val="115000"/>
              </a:lnSpc>
              <a:spcBef>
                <a:spcPts val="0"/>
              </a:spcBef>
              <a:spcAft>
                <a:spcPts val="800"/>
              </a:spcAft>
            </a:pP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License options: MIT, GPL, etc.</a:t>
            </a:r>
            <a:endParaRPr lang="en-US" sz="1800" b="1"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Permissive</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licenses are very easy going. Code with a permissive license can be freely copied, modified, and published, and the only restriction is that the license must be preserved. The </a:t>
            </a:r>
            <a:r>
              <a:rPr lang="en-US" sz="1800" b="1"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2"/>
              </a:rPr>
              <a:t>MIT</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and </a:t>
            </a:r>
            <a:r>
              <a:rPr lang="en-US" sz="1800" b="1"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3"/>
              </a:rPr>
              <a:t>Apache</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licenses are the most common modern permissive licenses; older permissive licenses include the various forms of the </a:t>
            </a: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BSD</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license.</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Copyleft</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licenses are stricter. The most common copyleft license is the </a:t>
            </a:r>
            <a:r>
              <a:rPr lang="en-US" sz="1800" b="1"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4"/>
              </a:rPr>
              <a:t>GPL</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which allows you to freely copy and modify the code for personal use, but if you publish modified versions or bundle with other code, the modified version or complete bundle must also be licensed with the GPL.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343383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DF8B-6708-6788-7D41-42DE63F23E99}"/>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55926234-816C-A46A-16FE-21DC1F74D1D7}"/>
              </a:ext>
            </a:extLst>
          </p:cNvPr>
          <p:cNvSpPr>
            <a:spLocks noGrp="1"/>
          </p:cNvSpPr>
          <p:nvPr>
            <p:ph type="body" idx="1"/>
          </p:nvPr>
        </p:nvSpPr>
        <p:spPr/>
        <p:txBody>
          <a:bodyPr/>
          <a:lstStyle/>
          <a:p>
            <a:pPr marL="0" marR="0" indent="0">
              <a:lnSpc>
                <a:spcPct val="115000"/>
              </a:lnSpc>
              <a:spcBef>
                <a:spcPts val="0"/>
              </a:spcBef>
              <a:spcAft>
                <a:spcPts val="800"/>
              </a:spcAft>
              <a:buNone/>
            </a:pP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Example</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MIT License: </a:t>
            </a:r>
            <a:r>
              <a:rPr lang="en-US" sz="1800"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2"/>
              </a:rPr>
              <a:t>https://cran.r-project.org/web/packages/ggplot2/index.html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GPL License: </a:t>
            </a:r>
            <a:r>
              <a:rPr lang="en-US" sz="1800"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3"/>
              </a:rPr>
              <a:t>https://cran.r-project.org/web/packages/survival/index.html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3183378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BACC-F4C9-5D6A-9473-127F1FF8F4BB}"/>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901D896D-39A3-18D5-AC7E-9F1501B490C8}"/>
              </a:ext>
            </a:extLst>
          </p:cNvPr>
          <p:cNvSpPr>
            <a:spLocks noGrp="1"/>
          </p:cNvSpPr>
          <p:nvPr>
            <p:ph type="body" idx="1"/>
          </p:nvPr>
        </p:nvSpPr>
        <p:spPr/>
        <p:txBody>
          <a:bodyPr/>
          <a:lstStyle/>
          <a:p>
            <a:r>
              <a:rPr lang="en-US" dirty="0"/>
              <a:t>Why we spend a long time in understanding the DESCRIPTION file?</a:t>
            </a:r>
          </a:p>
          <a:p>
            <a:r>
              <a:rPr lang="en-US" dirty="0"/>
              <a:t>Because R package generation requires a standard series of CHECKING!</a:t>
            </a:r>
          </a:p>
        </p:txBody>
      </p:sp>
      <p:pic>
        <p:nvPicPr>
          <p:cNvPr id="4" name="Picture 3" descr="A computer screen with text&#10;&#10;Description automatically generated">
            <a:extLst>
              <a:ext uri="{FF2B5EF4-FFF2-40B4-BE49-F238E27FC236}">
                <a16:creationId xmlns:a16="http://schemas.microsoft.com/office/drawing/2014/main" id="{30B884A6-D490-C891-3CCC-C97DBCD14CE5}"/>
              </a:ext>
            </a:extLst>
          </p:cNvPr>
          <p:cNvPicPr>
            <a:picLocks noChangeAspect="1"/>
          </p:cNvPicPr>
          <p:nvPr/>
        </p:nvPicPr>
        <p:blipFill>
          <a:blip r:embed="rId2"/>
          <a:stretch>
            <a:fillRect/>
          </a:stretch>
        </p:blipFill>
        <p:spPr>
          <a:xfrm>
            <a:off x="3024574" y="1987421"/>
            <a:ext cx="5943600" cy="2663825"/>
          </a:xfrm>
          <a:prstGeom prst="rect">
            <a:avLst/>
          </a:prstGeom>
        </p:spPr>
      </p:pic>
      <p:pic>
        <p:nvPicPr>
          <p:cNvPr id="6" name="Picture 5">
            <a:extLst>
              <a:ext uri="{FF2B5EF4-FFF2-40B4-BE49-F238E27FC236}">
                <a16:creationId xmlns:a16="http://schemas.microsoft.com/office/drawing/2014/main" id="{5A529953-3783-16DE-DC68-49D679DB3CC8}"/>
              </a:ext>
            </a:extLst>
          </p:cNvPr>
          <p:cNvPicPr>
            <a:picLocks noChangeAspect="1"/>
          </p:cNvPicPr>
          <p:nvPr/>
        </p:nvPicPr>
        <p:blipFill>
          <a:blip r:embed="rId3"/>
          <a:stretch>
            <a:fillRect/>
          </a:stretch>
        </p:blipFill>
        <p:spPr>
          <a:xfrm>
            <a:off x="175826" y="2904595"/>
            <a:ext cx="2616801" cy="414738"/>
          </a:xfrm>
          <a:prstGeom prst="rect">
            <a:avLst/>
          </a:prstGeom>
        </p:spPr>
      </p:pic>
      <p:sp>
        <p:nvSpPr>
          <p:cNvPr id="7" name="Rectangle 6">
            <a:extLst>
              <a:ext uri="{FF2B5EF4-FFF2-40B4-BE49-F238E27FC236}">
                <a16:creationId xmlns:a16="http://schemas.microsoft.com/office/drawing/2014/main" id="{7935C6F2-8F02-B0E4-71C1-CFEEFFDC449B}"/>
              </a:ext>
            </a:extLst>
          </p:cNvPr>
          <p:cNvSpPr/>
          <p:nvPr/>
        </p:nvSpPr>
        <p:spPr>
          <a:xfrm>
            <a:off x="1328351" y="3113903"/>
            <a:ext cx="574590" cy="2100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595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5E98-CF97-BEDC-6C1F-FE65294A4DED}"/>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11F2D9D0-84AA-B56D-B600-2AF4505EE2AC}"/>
              </a:ext>
            </a:extLst>
          </p:cNvPr>
          <p:cNvSpPr>
            <a:spLocks noGrp="1"/>
          </p:cNvSpPr>
          <p:nvPr>
            <p:ph type="body" idx="1"/>
          </p:nvPr>
        </p:nvSpPr>
        <p:spPr>
          <a:xfrm>
            <a:off x="404376" y="2190442"/>
            <a:ext cx="8520600" cy="1701936"/>
          </a:xfrm>
        </p:spPr>
        <p:txBody>
          <a:bodyPr/>
          <a:lstStyle/>
          <a:p>
            <a:r>
              <a:rPr lang="en-US" dirty="0"/>
              <a:t>You would encounter several warnings/notes message during R package checking.</a:t>
            </a:r>
          </a:p>
          <a:p>
            <a:r>
              <a:rPr lang="en-US" dirty="0"/>
              <a:t>Each warning or note message will teach you what you should pay attention.</a:t>
            </a:r>
          </a:p>
        </p:txBody>
      </p:sp>
    </p:spTree>
    <p:extLst>
      <p:ext uri="{BB962C8B-B14F-4D97-AF65-F5344CB8AC3E}">
        <p14:creationId xmlns:p14="http://schemas.microsoft.com/office/powerpoint/2010/main" val="1826768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E2E5-2159-58A2-F7F2-7D93369E2E32}"/>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D67BE55C-F727-E7F2-7DFC-F6E9FD076700}"/>
              </a:ext>
            </a:extLst>
          </p:cNvPr>
          <p:cNvSpPr>
            <a:spLocks noGrp="1"/>
          </p:cNvSpPr>
          <p:nvPr>
            <p:ph type="body" idx="1"/>
          </p:nvPr>
        </p:nvSpPr>
        <p:spPr/>
        <p:txBody>
          <a:bodyPr>
            <a:normAutofit lnSpcReduction="10000"/>
          </a:bodyPr>
          <a:lstStyle/>
          <a:p>
            <a:r>
              <a:rPr lang="en-US" dirty="0"/>
              <a:t>We choose GPL license in this demo.</a:t>
            </a:r>
          </a:p>
          <a:p>
            <a:r>
              <a:rPr lang="en-US" dirty="0"/>
              <a:t>Option 1: Edit directly in DESCRIPTION file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Option 2: </a:t>
            </a:r>
            <a:r>
              <a:rPr lang="en-US" dirty="0">
                <a:latin typeface="Lucida Console" panose="020B0609040504020204" pitchFamily="49" charset="0"/>
              </a:rPr>
              <a:t>use_gpl3_license() </a:t>
            </a:r>
            <a:r>
              <a:rPr lang="en-US" dirty="0"/>
              <a:t>in R Console</a:t>
            </a:r>
          </a:p>
        </p:txBody>
      </p:sp>
      <p:pic>
        <p:nvPicPr>
          <p:cNvPr id="5" name="Picture 4">
            <a:extLst>
              <a:ext uri="{FF2B5EF4-FFF2-40B4-BE49-F238E27FC236}">
                <a16:creationId xmlns:a16="http://schemas.microsoft.com/office/drawing/2014/main" id="{DFB00903-A44C-3F43-F285-518CDAE41B30}"/>
              </a:ext>
            </a:extLst>
          </p:cNvPr>
          <p:cNvPicPr>
            <a:picLocks noChangeAspect="1"/>
          </p:cNvPicPr>
          <p:nvPr/>
        </p:nvPicPr>
        <p:blipFill>
          <a:blip r:embed="rId3"/>
          <a:stretch>
            <a:fillRect/>
          </a:stretch>
        </p:blipFill>
        <p:spPr>
          <a:xfrm>
            <a:off x="840259" y="1933831"/>
            <a:ext cx="7376517" cy="2132883"/>
          </a:xfrm>
          <a:prstGeom prst="rect">
            <a:avLst/>
          </a:prstGeom>
        </p:spPr>
      </p:pic>
      <p:sp>
        <p:nvSpPr>
          <p:cNvPr id="6" name="Rectangle 5">
            <a:extLst>
              <a:ext uri="{FF2B5EF4-FFF2-40B4-BE49-F238E27FC236}">
                <a16:creationId xmlns:a16="http://schemas.microsoft.com/office/drawing/2014/main" id="{0EFB5607-05B3-FA11-C72E-EC4D235F72D6}"/>
              </a:ext>
            </a:extLst>
          </p:cNvPr>
          <p:cNvSpPr/>
          <p:nvPr/>
        </p:nvSpPr>
        <p:spPr>
          <a:xfrm>
            <a:off x="927224" y="3354859"/>
            <a:ext cx="2953265" cy="1791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5825D7-5059-4E00-C636-6DE5F1F91769}"/>
              </a:ext>
            </a:extLst>
          </p:cNvPr>
          <p:cNvPicPr>
            <a:picLocks noChangeAspect="1"/>
          </p:cNvPicPr>
          <p:nvPr/>
        </p:nvPicPr>
        <p:blipFill>
          <a:blip r:embed="rId4"/>
          <a:stretch>
            <a:fillRect/>
          </a:stretch>
        </p:blipFill>
        <p:spPr>
          <a:xfrm>
            <a:off x="927224" y="4519398"/>
            <a:ext cx="5653217" cy="358154"/>
          </a:xfrm>
          <a:prstGeom prst="rect">
            <a:avLst/>
          </a:prstGeom>
        </p:spPr>
      </p:pic>
    </p:spTree>
    <p:extLst>
      <p:ext uri="{BB962C8B-B14F-4D97-AF65-F5344CB8AC3E}">
        <p14:creationId xmlns:p14="http://schemas.microsoft.com/office/powerpoint/2010/main" val="3196386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3DFD8-AB5C-7C34-93F2-3D4B0874F9CF}"/>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E1C63294-2E94-1F84-D598-864A12022056}"/>
              </a:ext>
            </a:extLst>
          </p:cNvPr>
          <p:cNvSpPr>
            <a:spLocks noGrp="1"/>
          </p:cNvSpPr>
          <p:nvPr>
            <p:ph type="body" idx="1"/>
          </p:nvPr>
        </p:nvSpPr>
        <p:spPr/>
        <p:txBody>
          <a:bodyPr/>
          <a:lstStyle/>
          <a:p>
            <a:r>
              <a:rPr lang="en-US" dirty="0"/>
              <a:t>Let’s CHECK the R package again. </a:t>
            </a:r>
          </a:p>
        </p:txBody>
      </p:sp>
      <p:pic>
        <p:nvPicPr>
          <p:cNvPr id="6" name="Picture 5">
            <a:extLst>
              <a:ext uri="{FF2B5EF4-FFF2-40B4-BE49-F238E27FC236}">
                <a16:creationId xmlns:a16="http://schemas.microsoft.com/office/drawing/2014/main" id="{9EB034F8-FDE5-5717-2A43-EAED1092C29B}"/>
              </a:ext>
            </a:extLst>
          </p:cNvPr>
          <p:cNvPicPr>
            <a:picLocks noChangeAspect="1"/>
          </p:cNvPicPr>
          <p:nvPr/>
        </p:nvPicPr>
        <p:blipFill>
          <a:blip r:embed="rId2"/>
          <a:stretch>
            <a:fillRect/>
          </a:stretch>
        </p:blipFill>
        <p:spPr>
          <a:xfrm>
            <a:off x="630194" y="1702946"/>
            <a:ext cx="5832521" cy="2865929"/>
          </a:xfrm>
          <a:prstGeom prst="rect">
            <a:avLst/>
          </a:prstGeom>
        </p:spPr>
      </p:pic>
      <p:sp>
        <p:nvSpPr>
          <p:cNvPr id="7" name="TextBox 6">
            <a:extLst>
              <a:ext uri="{FF2B5EF4-FFF2-40B4-BE49-F238E27FC236}">
                <a16:creationId xmlns:a16="http://schemas.microsoft.com/office/drawing/2014/main" id="{EC4AE10D-5463-B64A-FBEF-F1A832FCB7BB}"/>
              </a:ext>
            </a:extLst>
          </p:cNvPr>
          <p:cNvSpPr txBox="1"/>
          <p:nvPr/>
        </p:nvSpPr>
        <p:spPr>
          <a:xfrm>
            <a:off x="6888892" y="2976233"/>
            <a:ext cx="1943408" cy="523220"/>
          </a:xfrm>
          <a:prstGeom prst="rect">
            <a:avLst/>
          </a:prstGeom>
          <a:noFill/>
        </p:spPr>
        <p:txBody>
          <a:bodyPr wrap="square" rtlCol="0">
            <a:spAutoFit/>
          </a:bodyPr>
          <a:lstStyle/>
          <a:p>
            <a:r>
              <a:rPr lang="en-US" dirty="0">
                <a:solidFill>
                  <a:srgbClr val="FFFF00"/>
                </a:solidFill>
              </a:rPr>
              <a:t>Congratulations! </a:t>
            </a:r>
          </a:p>
          <a:p>
            <a:r>
              <a:rPr lang="en-US" dirty="0">
                <a:solidFill>
                  <a:srgbClr val="FFFF00"/>
                </a:solidFill>
              </a:rPr>
              <a:t>This is a great start!</a:t>
            </a:r>
          </a:p>
        </p:txBody>
      </p:sp>
      <p:pic>
        <p:nvPicPr>
          <p:cNvPr id="8" name="Picture 7">
            <a:extLst>
              <a:ext uri="{FF2B5EF4-FFF2-40B4-BE49-F238E27FC236}">
                <a16:creationId xmlns:a16="http://schemas.microsoft.com/office/drawing/2014/main" id="{D9E03E07-054C-5D7F-BCFA-73D300766F9E}"/>
              </a:ext>
            </a:extLst>
          </p:cNvPr>
          <p:cNvPicPr>
            <a:picLocks noChangeAspect="1"/>
          </p:cNvPicPr>
          <p:nvPr/>
        </p:nvPicPr>
        <p:blipFill>
          <a:blip r:embed="rId3"/>
          <a:stretch>
            <a:fillRect/>
          </a:stretch>
        </p:blipFill>
        <p:spPr>
          <a:xfrm>
            <a:off x="4572000" y="1220342"/>
            <a:ext cx="2616801" cy="414738"/>
          </a:xfrm>
          <a:prstGeom prst="rect">
            <a:avLst/>
          </a:prstGeom>
        </p:spPr>
      </p:pic>
      <p:sp>
        <p:nvSpPr>
          <p:cNvPr id="9" name="Rectangle 8">
            <a:extLst>
              <a:ext uri="{FF2B5EF4-FFF2-40B4-BE49-F238E27FC236}">
                <a16:creationId xmlns:a16="http://schemas.microsoft.com/office/drawing/2014/main" id="{DEA1ACD9-A341-E537-E6D4-468186DF8975}"/>
              </a:ext>
            </a:extLst>
          </p:cNvPr>
          <p:cNvSpPr/>
          <p:nvPr/>
        </p:nvSpPr>
        <p:spPr>
          <a:xfrm>
            <a:off x="5739714" y="1427711"/>
            <a:ext cx="556054" cy="2073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877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934AA-5AD6-AD3F-E9FE-AABA60BF977D}"/>
              </a:ext>
            </a:extLst>
          </p:cNvPr>
          <p:cNvSpPr>
            <a:spLocks noGrp="1"/>
          </p:cNvSpPr>
          <p:nvPr>
            <p:ph type="title"/>
          </p:nvPr>
        </p:nvSpPr>
        <p:spPr/>
        <p:txBody>
          <a:bodyPr>
            <a:normAutofit fontScale="90000"/>
          </a:bodyPr>
          <a:lstStyle/>
          <a:p>
            <a:r>
              <a:rPr lang="en-US" dirty="0"/>
              <a:t>Step 3: Add your own new functions</a:t>
            </a:r>
          </a:p>
        </p:txBody>
      </p:sp>
      <p:sp>
        <p:nvSpPr>
          <p:cNvPr id="3" name="Text Placeholder 2">
            <a:extLst>
              <a:ext uri="{FF2B5EF4-FFF2-40B4-BE49-F238E27FC236}">
                <a16:creationId xmlns:a16="http://schemas.microsoft.com/office/drawing/2014/main" id="{D6DE840D-E5CE-559F-82DA-493C6B1FDB50}"/>
              </a:ext>
            </a:extLst>
          </p:cNvPr>
          <p:cNvSpPr>
            <a:spLocks noGrp="1"/>
          </p:cNvSpPr>
          <p:nvPr>
            <p:ph type="body" idx="1"/>
          </p:nvPr>
        </p:nvSpPr>
        <p:spPr/>
        <p:txBody>
          <a:bodyPr/>
          <a:lstStyle/>
          <a:p>
            <a:r>
              <a:rPr lang="en-US" dirty="0"/>
              <a:t>The purpose of R package development is to manage new R functions and make it reliable and transparent to other R users.</a:t>
            </a:r>
          </a:p>
          <a:p>
            <a:endParaRPr lang="en-US" dirty="0"/>
          </a:p>
          <a:p>
            <a:r>
              <a:rPr lang="en-US" dirty="0"/>
              <a:t>Let’s create a new R function: File -&gt; New File -&gt; R Script</a:t>
            </a:r>
          </a:p>
        </p:txBody>
      </p:sp>
      <p:pic>
        <p:nvPicPr>
          <p:cNvPr id="5" name="Picture 4">
            <a:extLst>
              <a:ext uri="{FF2B5EF4-FFF2-40B4-BE49-F238E27FC236}">
                <a16:creationId xmlns:a16="http://schemas.microsoft.com/office/drawing/2014/main" id="{9412D16C-C4DD-EDF7-1E72-869D640A3764}"/>
              </a:ext>
            </a:extLst>
          </p:cNvPr>
          <p:cNvPicPr>
            <a:picLocks noChangeAspect="1"/>
          </p:cNvPicPr>
          <p:nvPr/>
        </p:nvPicPr>
        <p:blipFill>
          <a:blip r:embed="rId2"/>
          <a:stretch>
            <a:fillRect/>
          </a:stretch>
        </p:blipFill>
        <p:spPr>
          <a:xfrm>
            <a:off x="898439" y="2631988"/>
            <a:ext cx="3516229" cy="2227305"/>
          </a:xfrm>
          <a:prstGeom prst="rect">
            <a:avLst/>
          </a:prstGeom>
        </p:spPr>
      </p:pic>
      <p:sp>
        <p:nvSpPr>
          <p:cNvPr id="6" name="TextBox 5">
            <a:extLst>
              <a:ext uri="{FF2B5EF4-FFF2-40B4-BE49-F238E27FC236}">
                <a16:creationId xmlns:a16="http://schemas.microsoft.com/office/drawing/2014/main" id="{9B70EBD5-FC38-3661-EDD9-B369D716A867}"/>
              </a:ext>
            </a:extLst>
          </p:cNvPr>
          <p:cNvSpPr txBox="1"/>
          <p:nvPr/>
        </p:nvSpPr>
        <p:spPr>
          <a:xfrm>
            <a:off x="4837670" y="3150973"/>
            <a:ext cx="4040659" cy="523220"/>
          </a:xfrm>
          <a:prstGeom prst="rect">
            <a:avLst/>
          </a:prstGeom>
          <a:noFill/>
        </p:spPr>
        <p:txBody>
          <a:bodyPr wrap="square" rtlCol="0">
            <a:spAutoFit/>
          </a:bodyPr>
          <a:lstStyle/>
          <a:p>
            <a:r>
              <a:rPr lang="en-US" dirty="0">
                <a:solidFill>
                  <a:schemeClr val="tx1"/>
                </a:solidFill>
              </a:rPr>
              <a:t>We continue to use the function for converting the temperature from Fahrenheit to Celsius </a:t>
            </a:r>
          </a:p>
        </p:txBody>
      </p:sp>
    </p:spTree>
    <p:extLst>
      <p:ext uri="{BB962C8B-B14F-4D97-AF65-F5344CB8AC3E}">
        <p14:creationId xmlns:p14="http://schemas.microsoft.com/office/powerpoint/2010/main" val="2048523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140225"/>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600"/>
              <a:t>Who We R!?</a:t>
            </a:r>
            <a:endParaRPr sz="3600"/>
          </a:p>
        </p:txBody>
      </p:sp>
      <p:pic>
        <p:nvPicPr>
          <p:cNvPr id="75" name="Google Shape;75;p15"/>
          <p:cNvPicPr preferRelativeResize="0"/>
          <p:nvPr/>
        </p:nvPicPr>
        <p:blipFill rotWithShape="1">
          <a:blip r:embed="rId3">
            <a:alphaModFix/>
          </a:blip>
          <a:srcRect b="21253"/>
          <a:stretch/>
        </p:blipFill>
        <p:spPr>
          <a:xfrm>
            <a:off x="0" y="4277525"/>
            <a:ext cx="865976" cy="681948"/>
          </a:xfrm>
          <a:prstGeom prst="rect">
            <a:avLst/>
          </a:prstGeom>
          <a:noFill/>
          <a:ln>
            <a:noFill/>
          </a:ln>
        </p:spPr>
      </p:pic>
      <p:pic>
        <p:nvPicPr>
          <p:cNvPr id="76" name="Google Shape;76;p15"/>
          <p:cNvPicPr preferRelativeResize="0"/>
          <p:nvPr/>
        </p:nvPicPr>
        <p:blipFill rotWithShape="1">
          <a:blip r:embed="rId4">
            <a:alphaModFix/>
          </a:blip>
          <a:srcRect l="8466" r="7287"/>
          <a:stretch/>
        </p:blipFill>
        <p:spPr>
          <a:xfrm>
            <a:off x="5789149" y="0"/>
            <a:ext cx="3354851" cy="5143500"/>
          </a:xfrm>
          <a:prstGeom prst="rect">
            <a:avLst/>
          </a:prstGeom>
          <a:noFill/>
          <a:ln>
            <a:noFill/>
          </a:ln>
        </p:spPr>
      </p:pic>
      <p:pic>
        <p:nvPicPr>
          <p:cNvPr id="77" name="Google Shape;77;p15"/>
          <p:cNvPicPr preferRelativeResize="0"/>
          <p:nvPr/>
        </p:nvPicPr>
        <p:blipFill>
          <a:blip r:embed="rId5">
            <a:alphaModFix/>
          </a:blip>
          <a:stretch>
            <a:fillRect/>
          </a:stretch>
        </p:blipFill>
        <p:spPr>
          <a:xfrm>
            <a:off x="444675" y="845300"/>
            <a:ext cx="5213148" cy="1977861"/>
          </a:xfrm>
          <a:prstGeom prst="rect">
            <a:avLst/>
          </a:prstGeom>
          <a:noFill/>
          <a:ln>
            <a:noFill/>
          </a:ln>
        </p:spPr>
      </p:pic>
      <p:pic>
        <p:nvPicPr>
          <p:cNvPr id="78" name="Google Shape;78;p15"/>
          <p:cNvPicPr preferRelativeResize="0"/>
          <p:nvPr/>
        </p:nvPicPr>
        <p:blipFill rotWithShape="1">
          <a:blip r:embed="rId6">
            <a:alphaModFix/>
          </a:blip>
          <a:srcRect t="35090"/>
          <a:stretch/>
        </p:blipFill>
        <p:spPr>
          <a:xfrm>
            <a:off x="872350" y="3038825"/>
            <a:ext cx="2286714" cy="1795451"/>
          </a:xfrm>
          <a:prstGeom prst="rect">
            <a:avLst/>
          </a:prstGeom>
          <a:noFill/>
          <a:ln>
            <a:noFill/>
          </a:ln>
        </p:spPr>
      </p:pic>
      <p:pic>
        <p:nvPicPr>
          <p:cNvPr id="79" name="Google Shape;79;p15"/>
          <p:cNvPicPr preferRelativeResize="0"/>
          <p:nvPr/>
        </p:nvPicPr>
        <p:blipFill>
          <a:blip r:embed="rId7">
            <a:alphaModFix/>
          </a:blip>
          <a:stretch>
            <a:fillRect/>
          </a:stretch>
        </p:blipFill>
        <p:spPr>
          <a:xfrm>
            <a:off x="3317850" y="3265550"/>
            <a:ext cx="2339975" cy="1213674"/>
          </a:xfrm>
          <a:prstGeom prst="rect">
            <a:avLst/>
          </a:prstGeom>
          <a:noFill/>
          <a:ln>
            <a:noFill/>
          </a:ln>
        </p:spPr>
      </p:pic>
      <p:sp>
        <p:nvSpPr>
          <p:cNvPr id="80" name="Google Shape;80;p15"/>
          <p:cNvSpPr txBox="1"/>
          <p:nvPr/>
        </p:nvSpPr>
        <p:spPr>
          <a:xfrm>
            <a:off x="2333825" y="2823150"/>
            <a:ext cx="3324000" cy="22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2"/>
                </a:solidFill>
              </a:rPr>
              <a:t>R-Ladies Kick-off Event on Jul 25, 2024</a:t>
            </a:r>
            <a:endParaRPr sz="1000">
              <a:solidFill>
                <a:schemeClr val="lt2"/>
              </a:solidFill>
            </a:endParaRPr>
          </a:p>
        </p:txBody>
      </p:sp>
      <p:sp>
        <p:nvSpPr>
          <p:cNvPr id="81" name="Google Shape;81;p15"/>
          <p:cNvSpPr txBox="1"/>
          <p:nvPr/>
        </p:nvSpPr>
        <p:spPr>
          <a:xfrm>
            <a:off x="800100" y="4799275"/>
            <a:ext cx="45612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rPr>
              <a:t>RLA Co-organizer team: Jade, Keenan, Janani, Kewalin, Stacey (left to right)</a:t>
            </a:r>
            <a:endParaRPr sz="1000">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705-63E0-D574-983C-7E720240BBFD}"/>
              </a:ext>
            </a:extLst>
          </p:cNvPr>
          <p:cNvSpPr>
            <a:spLocks noGrp="1"/>
          </p:cNvSpPr>
          <p:nvPr>
            <p:ph type="title"/>
          </p:nvPr>
        </p:nvSpPr>
        <p:spPr/>
        <p:txBody>
          <a:bodyPr>
            <a:normAutofit fontScale="90000"/>
          </a:bodyPr>
          <a:lstStyle/>
          <a:p>
            <a:r>
              <a:rPr lang="en-US" dirty="0"/>
              <a:t>Step 3: Add your own new functions</a:t>
            </a:r>
          </a:p>
        </p:txBody>
      </p:sp>
      <p:sp>
        <p:nvSpPr>
          <p:cNvPr id="3" name="Text Placeholder 2">
            <a:extLst>
              <a:ext uri="{FF2B5EF4-FFF2-40B4-BE49-F238E27FC236}">
                <a16:creationId xmlns:a16="http://schemas.microsoft.com/office/drawing/2014/main" id="{437E7CEB-96B9-7095-74A0-7556E35D1101}"/>
              </a:ext>
            </a:extLst>
          </p:cNvPr>
          <p:cNvSpPr>
            <a:spLocks noGrp="1"/>
          </p:cNvSpPr>
          <p:nvPr>
            <p:ph type="body" idx="1"/>
          </p:nvPr>
        </p:nvSpPr>
        <p:spPr/>
        <p:txBody>
          <a:bodyPr/>
          <a:lstStyle/>
          <a:p>
            <a:r>
              <a:rPr lang="en-US" dirty="0"/>
              <a:t>Let’s CHECK the package.</a:t>
            </a:r>
          </a:p>
        </p:txBody>
      </p:sp>
      <p:pic>
        <p:nvPicPr>
          <p:cNvPr id="4" name="Picture 3" descr="A screen shot of a computer screen&#10;&#10;Description automatically generated">
            <a:extLst>
              <a:ext uri="{FF2B5EF4-FFF2-40B4-BE49-F238E27FC236}">
                <a16:creationId xmlns:a16="http://schemas.microsoft.com/office/drawing/2014/main" id="{6B6FCE04-F96D-5DEB-4CF8-9A160C5FF402}"/>
              </a:ext>
            </a:extLst>
          </p:cNvPr>
          <p:cNvPicPr>
            <a:picLocks noChangeAspect="1"/>
          </p:cNvPicPr>
          <p:nvPr/>
        </p:nvPicPr>
        <p:blipFill>
          <a:blip r:embed="rId2"/>
          <a:stretch>
            <a:fillRect/>
          </a:stretch>
        </p:blipFill>
        <p:spPr>
          <a:xfrm>
            <a:off x="809368" y="1908553"/>
            <a:ext cx="5943600" cy="2151380"/>
          </a:xfrm>
          <a:prstGeom prst="rect">
            <a:avLst/>
          </a:prstGeom>
        </p:spPr>
      </p:pic>
      <p:pic>
        <p:nvPicPr>
          <p:cNvPr id="5" name="Picture 4">
            <a:extLst>
              <a:ext uri="{FF2B5EF4-FFF2-40B4-BE49-F238E27FC236}">
                <a16:creationId xmlns:a16="http://schemas.microsoft.com/office/drawing/2014/main" id="{0F54823B-4F59-6D58-E33A-9B1ABEB04EBF}"/>
              </a:ext>
            </a:extLst>
          </p:cNvPr>
          <p:cNvPicPr>
            <a:picLocks noChangeAspect="1"/>
          </p:cNvPicPr>
          <p:nvPr/>
        </p:nvPicPr>
        <p:blipFill>
          <a:blip r:embed="rId3"/>
          <a:stretch>
            <a:fillRect/>
          </a:stretch>
        </p:blipFill>
        <p:spPr>
          <a:xfrm>
            <a:off x="3855308" y="1150163"/>
            <a:ext cx="2616801" cy="414738"/>
          </a:xfrm>
          <a:prstGeom prst="rect">
            <a:avLst/>
          </a:prstGeom>
        </p:spPr>
      </p:pic>
      <p:sp>
        <p:nvSpPr>
          <p:cNvPr id="6" name="Rectangle 5">
            <a:extLst>
              <a:ext uri="{FF2B5EF4-FFF2-40B4-BE49-F238E27FC236}">
                <a16:creationId xmlns:a16="http://schemas.microsoft.com/office/drawing/2014/main" id="{EA7D180D-FBEC-7B77-6C94-5A7836E0D15D}"/>
              </a:ext>
            </a:extLst>
          </p:cNvPr>
          <p:cNvSpPr/>
          <p:nvPr/>
        </p:nvSpPr>
        <p:spPr>
          <a:xfrm>
            <a:off x="4979773" y="1334530"/>
            <a:ext cx="648730" cy="2162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CD52DB-EBCE-42B3-1766-3996F67AA50A}"/>
              </a:ext>
            </a:extLst>
          </p:cNvPr>
          <p:cNvSpPr/>
          <p:nvPr/>
        </p:nvSpPr>
        <p:spPr>
          <a:xfrm>
            <a:off x="809368" y="1908553"/>
            <a:ext cx="5881816" cy="10138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2360D76-1E65-CC1F-977A-AEFF475DBE77}"/>
              </a:ext>
            </a:extLst>
          </p:cNvPr>
          <p:cNvSpPr txBox="1"/>
          <p:nvPr/>
        </p:nvSpPr>
        <p:spPr>
          <a:xfrm>
            <a:off x="788052" y="4256478"/>
            <a:ext cx="7404478" cy="307777"/>
          </a:xfrm>
          <a:prstGeom prst="rect">
            <a:avLst/>
          </a:prstGeom>
          <a:noFill/>
        </p:spPr>
        <p:txBody>
          <a:bodyPr wrap="square" rtlCol="0">
            <a:spAutoFit/>
          </a:bodyPr>
          <a:lstStyle/>
          <a:p>
            <a:r>
              <a:rPr lang="en-US" dirty="0">
                <a:solidFill>
                  <a:srgbClr val="FFFF00"/>
                </a:solidFill>
              </a:rPr>
              <a:t>This warning tells us the R documentation was missing for the function </a:t>
            </a:r>
            <a:r>
              <a:rPr lang="en-US" i="1" dirty="0" err="1">
                <a:solidFill>
                  <a:srgbClr val="FFFF00"/>
                </a:solidFill>
              </a:rPr>
              <a:t>f_to_c_human</a:t>
            </a:r>
            <a:r>
              <a:rPr lang="en-US" i="1" dirty="0">
                <a:solidFill>
                  <a:srgbClr val="FFFF00"/>
                </a:solidFill>
              </a:rPr>
              <a:t>()</a:t>
            </a:r>
            <a:r>
              <a:rPr lang="en-US" dirty="0">
                <a:solidFill>
                  <a:srgbClr val="FFFF00"/>
                </a:solidFill>
              </a:rPr>
              <a:t>. </a:t>
            </a:r>
          </a:p>
        </p:txBody>
      </p:sp>
    </p:spTree>
    <p:extLst>
      <p:ext uri="{BB962C8B-B14F-4D97-AF65-F5344CB8AC3E}">
        <p14:creationId xmlns:p14="http://schemas.microsoft.com/office/powerpoint/2010/main" val="2476648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3002-45B7-60D9-4037-114FA8991B8B}"/>
              </a:ext>
            </a:extLst>
          </p:cNvPr>
          <p:cNvSpPr>
            <a:spLocks noGrp="1"/>
          </p:cNvSpPr>
          <p:nvPr>
            <p:ph type="title"/>
          </p:nvPr>
        </p:nvSpPr>
        <p:spPr/>
        <p:txBody>
          <a:bodyPr>
            <a:normAutofit fontScale="90000"/>
          </a:bodyPr>
          <a:lstStyle/>
          <a:p>
            <a:r>
              <a:rPr lang="en-US" dirty="0"/>
              <a:t>Step 3: Add your own new functions</a:t>
            </a:r>
          </a:p>
        </p:txBody>
      </p:sp>
      <p:sp>
        <p:nvSpPr>
          <p:cNvPr id="3" name="Text Placeholder 2">
            <a:extLst>
              <a:ext uri="{FF2B5EF4-FFF2-40B4-BE49-F238E27FC236}">
                <a16:creationId xmlns:a16="http://schemas.microsoft.com/office/drawing/2014/main" id="{B9E511C2-7E9A-6AA6-993F-D438C08C54B5}"/>
              </a:ext>
            </a:extLst>
          </p:cNvPr>
          <p:cNvSpPr>
            <a:spLocks noGrp="1"/>
          </p:cNvSpPr>
          <p:nvPr>
            <p:ph type="body" idx="1"/>
          </p:nvPr>
        </p:nvSpPr>
        <p:spPr/>
        <p:txBody>
          <a:bodyPr/>
          <a:lstStyle/>
          <a:p>
            <a:r>
              <a:rPr lang="en-US" dirty="0"/>
              <a:t>Create a R documentation file using </a:t>
            </a:r>
            <a:r>
              <a:rPr lang="en-US" dirty="0" err="1"/>
              <a:t>roxegen</a:t>
            </a:r>
            <a:r>
              <a:rPr lang="en-US" dirty="0"/>
              <a:t>.</a:t>
            </a:r>
          </a:p>
          <a:p>
            <a:endParaRPr lang="en-US" dirty="0"/>
          </a:p>
          <a:p>
            <a:r>
              <a:rPr lang="en-US" dirty="0"/>
              <a:t>Code -&gt; Insert </a:t>
            </a:r>
            <a:r>
              <a:rPr lang="en-US" dirty="0" err="1"/>
              <a:t>Roxygen</a:t>
            </a:r>
            <a:r>
              <a:rPr lang="en-US" dirty="0"/>
              <a:t> Skeleton</a:t>
            </a:r>
          </a:p>
          <a:p>
            <a:endParaRPr lang="en-US" dirty="0"/>
          </a:p>
        </p:txBody>
      </p:sp>
      <p:pic>
        <p:nvPicPr>
          <p:cNvPr id="4" name="Picture 3">
            <a:extLst>
              <a:ext uri="{FF2B5EF4-FFF2-40B4-BE49-F238E27FC236}">
                <a16:creationId xmlns:a16="http://schemas.microsoft.com/office/drawing/2014/main" id="{4B3C9DAB-972D-B4EE-5950-E2F1BBF02F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14013" y="445025"/>
            <a:ext cx="2765072" cy="4267440"/>
          </a:xfrm>
          <a:prstGeom prst="rect">
            <a:avLst/>
          </a:prstGeom>
          <a:noFill/>
          <a:ln>
            <a:noFill/>
          </a:ln>
        </p:spPr>
      </p:pic>
    </p:spTree>
    <p:extLst>
      <p:ext uri="{BB962C8B-B14F-4D97-AF65-F5344CB8AC3E}">
        <p14:creationId xmlns:p14="http://schemas.microsoft.com/office/powerpoint/2010/main" val="1740227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2D6B-B7CB-6DDB-8806-E9CC9CFF3AAC}"/>
              </a:ext>
            </a:extLst>
          </p:cNvPr>
          <p:cNvSpPr>
            <a:spLocks noGrp="1"/>
          </p:cNvSpPr>
          <p:nvPr>
            <p:ph type="title"/>
          </p:nvPr>
        </p:nvSpPr>
        <p:spPr/>
        <p:txBody>
          <a:bodyPr>
            <a:normAutofit fontScale="90000"/>
          </a:bodyPr>
          <a:lstStyle/>
          <a:p>
            <a:r>
              <a:rPr lang="en-US" dirty="0"/>
              <a:t>Step 3: Add your own new functions</a:t>
            </a:r>
          </a:p>
        </p:txBody>
      </p:sp>
      <p:pic>
        <p:nvPicPr>
          <p:cNvPr id="4" name="Picture 3" descr="A computer screen shot of a code&#10;&#10;Description automatically generated">
            <a:extLst>
              <a:ext uri="{FF2B5EF4-FFF2-40B4-BE49-F238E27FC236}">
                <a16:creationId xmlns:a16="http://schemas.microsoft.com/office/drawing/2014/main" id="{60525526-B5E4-791E-6AD4-C3AB42F8A520}"/>
              </a:ext>
            </a:extLst>
          </p:cNvPr>
          <p:cNvPicPr>
            <a:picLocks noChangeAspect="1"/>
          </p:cNvPicPr>
          <p:nvPr/>
        </p:nvPicPr>
        <p:blipFill>
          <a:blip r:embed="rId2"/>
          <a:stretch>
            <a:fillRect/>
          </a:stretch>
        </p:blipFill>
        <p:spPr>
          <a:xfrm>
            <a:off x="500449" y="1209785"/>
            <a:ext cx="5943600" cy="3488690"/>
          </a:xfrm>
          <a:prstGeom prst="rect">
            <a:avLst/>
          </a:prstGeom>
        </p:spPr>
      </p:pic>
      <p:sp>
        <p:nvSpPr>
          <p:cNvPr id="5" name="Rectangle 4">
            <a:extLst>
              <a:ext uri="{FF2B5EF4-FFF2-40B4-BE49-F238E27FC236}">
                <a16:creationId xmlns:a16="http://schemas.microsoft.com/office/drawing/2014/main" id="{A515BC8D-6618-DCC6-237B-A4D6113C1491}"/>
              </a:ext>
            </a:extLst>
          </p:cNvPr>
          <p:cNvSpPr/>
          <p:nvPr/>
        </p:nvSpPr>
        <p:spPr>
          <a:xfrm>
            <a:off x="747584" y="1217141"/>
            <a:ext cx="4071551" cy="13098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839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8C1AF-87F1-1D6C-7E67-28B9A0388861}"/>
              </a:ext>
            </a:extLst>
          </p:cNvPr>
          <p:cNvSpPr>
            <a:spLocks noGrp="1"/>
          </p:cNvSpPr>
          <p:nvPr>
            <p:ph type="title"/>
          </p:nvPr>
        </p:nvSpPr>
        <p:spPr/>
        <p:txBody>
          <a:bodyPr>
            <a:normAutofit fontScale="90000"/>
          </a:bodyPr>
          <a:lstStyle/>
          <a:p>
            <a:r>
              <a:rPr lang="en-US" dirty="0"/>
              <a:t>Step 3: Add your own new functions</a:t>
            </a:r>
          </a:p>
        </p:txBody>
      </p:sp>
      <p:pic>
        <p:nvPicPr>
          <p:cNvPr id="5" name="Picture 4">
            <a:extLst>
              <a:ext uri="{FF2B5EF4-FFF2-40B4-BE49-F238E27FC236}">
                <a16:creationId xmlns:a16="http://schemas.microsoft.com/office/drawing/2014/main" id="{72AD7200-2731-CF88-7532-84560CC06697}"/>
              </a:ext>
            </a:extLst>
          </p:cNvPr>
          <p:cNvPicPr>
            <a:picLocks noChangeAspect="1"/>
          </p:cNvPicPr>
          <p:nvPr/>
        </p:nvPicPr>
        <p:blipFill>
          <a:blip r:embed="rId2"/>
          <a:stretch>
            <a:fillRect/>
          </a:stretch>
        </p:blipFill>
        <p:spPr>
          <a:xfrm>
            <a:off x="420130" y="1097229"/>
            <a:ext cx="5745892" cy="3696806"/>
          </a:xfrm>
          <a:prstGeom prst="rect">
            <a:avLst/>
          </a:prstGeom>
        </p:spPr>
      </p:pic>
    </p:spTree>
    <p:extLst>
      <p:ext uri="{BB962C8B-B14F-4D97-AF65-F5344CB8AC3E}">
        <p14:creationId xmlns:p14="http://schemas.microsoft.com/office/powerpoint/2010/main" val="1048641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E9AB-3E2B-E6DF-B7BA-69D9F210C0FC}"/>
              </a:ext>
            </a:extLst>
          </p:cNvPr>
          <p:cNvSpPr>
            <a:spLocks noGrp="1"/>
          </p:cNvSpPr>
          <p:nvPr>
            <p:ph type="title"/>
          </p:nvPr>
        </p:nvSpPr>
        <p:spPr/>
        <p:txBody>
          <a:bodyPr>
            <a:normAutofit fontScale="90000"/>
          </a:bodyPr>
          <a:lstStyle/>
          <a:p>
            <a:r>
              <a:rPr lang="en-US" dirty="0"/>
              <a:t>Step 3: Add your own new functions</a:t>
            </a:r>
          </a:p>
        </p:txBody>
      </p:sp>
      <p:sp>
        <p:nvSpPr>
          <p:cNvPr id="3" name="Text Placeholder 2">
            <a:extLst>
              <a:ext uri="{FF2B5EF4-FFF2-40B4-BE49-F238E27FC236}">
                <a16:creationId xmlns:a16="http://schemas.microsoft.com/office/drawing/2014/main" id="{A2745C38-A7C2-4127-1B02-F6AB353335D6}"/>
              </a:ext>
            </a:extLst>
          </p:cNvPr>
          <p:cNvSpPr>
            <a:spLocks noGrp="1"/>
          </p:cNvSpPr>
          <p:nvPr>
            <p:ph type="body" idx="1"/>
          </p:nvPr>
        </p:nvSpPr>
        <p:spPr/>
        <p:txBody>
          <a:bodyPr/>
          <a:lstStyle/>
          <a:p>
            <a:r>
              <a:rPr lang="en-US" dirty="0"/>
              <a:t>Build -&gt; Document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When you see “Documentation completed” -&gt; Succeed!</a:t>
            </a:r>
          </a:p>
        </p:txBody>
      </p:sp>
      <p:pic>
        <p:nvPicPr>
          <p:cNvPr id="4" name="Picture 3">
            <a:extLst>
              <a:ext uri="{FF2B5EF4-FFF2-40B4-BE49-F238E27FC236}">
                <a16:creationId xmlns:a16="http://schemas.microsoft.com/office/drawing/2014/main" id="{B797EA2B-F5C5-5691-B4E4-AF3512F5E1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564" y="1791334"/>
            <a:ext cx="5939790" cy="1995805"/>
          </a:xfrm>
          <a:prstGeom prst="rect">
            <a:avLst/>
          </a:prstGeom>
          <a:noFill/>
          <a:ln>
            <a:noFill/>
          </a:ln>
        </p:spPr>
      </p:pic>
    </p:spTree>
    <p:extLst>
      <p:ext uri="{BB962C8B-B14F-4D97-AF65-F5344CB8AC3E}">
        <p14:creationId xmlns:p14="http://schemas.microsoft.com/office/powerpoint/2010/main" val="3829110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4768-3BC9-FDA2-4A89-9FA7A12C228A}"/>
              </a:ext>
            </a:extLst>
          </p:cNvPr>
          <p:cNvSpPr>
            <a:spLocks noGrp="1"/>
          </p:cNvSpPr>
          <p:nvPr>
            <p:ph type="title"/>
          </p:nvPr>
        </p:nvSpPr>
        <p:spPr/>
        <p:txBody>
          <a:bodyPr>
            <a:normAutofit fontScale="90000"/>
          </a:bodyPr>
          <a:lstStyle/>
          <a:p>
            <a:r>
              <a:rPr lang="en-US" dirty="0"/>
              <a:t>Step 3: Add your own new functions</a:t>
            </a:r>
          </a:p>
        </p:txBody>
      </p:sp>
      <p:sp>
        <p:nvSpPr>
          <p:cNvPr id="3" name="Text Placeholder 2">
            <a:extLst>
              <a:ext uri="{FF2B5EF4-FFF2-40B4-BE49-F238E27FC236}">
                <a16:creationId xmlns:a16="http://schemas.microsoft.com/office/drawing/2014/main" id="{A789220E-DEFC-7605-9B10-2B482B3B699B}"/>
              </a:ext>
            </a:extLst>
          </p:cNvPr>
          <p:cNvSpPr>
            <a:spLocks noGrp="1"/>
          </p:cNvSpPr>
          <p:nvPr>
            <p:ph type="body" idx="1"/>
          </p:nvPr>
        </p:nvSpPr>
        <p:spPr/>
        <p:txBody>
          <a:bodyPr/>
          <a:lstStyle/>
          <a:p>
            <a:r>
              <a:rPr lang="en-US" dirty="0"/>
              <a:t>Let’s CHECK the R package again. </a:t>
            </a:r>
          </a:p>
        </p:txBody>
      </p:sp>
      <p:pic>
        <p:nvPicPr>
          <p:cNvPr id="4" name="Picture 3">
            <a:extLst>
              <a:ext uri="{FF2B5EF4-FFF2-40B4-BE49-F238E27FC236}">
                <a16:creationId xmlns:a16="http://schemas.microsoft.com/office/drawing/2014/main" id="{1FE42AE0-5242-A8BC-B65A-B66CF1ECDE3F}"/>
              </a:ext>
            </a:extLst>
          </p:cNvPr>
          <p:cNvPicPr>
            <a:picLocks noChangeAspect="1"/>
          </p:cNvPicPr>
          <p:nvPr/>
        </p:nvPicPr>
        <p:blipFill>
          <a:blip r:embed="rId2"/>
          <a:stretch>
            <a:fillRect/>
          </a:stretch>
        </p:blipFill>
        <p:spPr>
          <a:xfrm>
            <a:off x="4572000" y="1152475"/>
            <a:ext cx="2616801" cy="414738"/>
          </a:xfrm>
          <a:prstGeom prst="rect">
            <a:avLst/>
          </a:prstGeom>
        </p:spPr>
      </p:pic>
      <p:sp>
        <p:nvSpPr>
          <p:cNvPr id="5" name="Rectangle 4">
            <a:extLst>
              <a:ext uri="{FF2B5EF4-FFF2-40B4-BE49-F238E27FC236}">
                <a16:creationId xmlns:a16="http://schemas.microsoft.com/office/drawing/2014/main" id="{0073F1A3-B39A-F36A-9E62-4AC601873D8F}"/>
              </a:ext>
            </a:extLst>
          </p:cNvPr>
          <p:cNvSpPr/>
          <p:nvPr/>
        </p:nvSpPr>
        <p:spPr>
          <a:xfrm>
            <a:off x="5733535" y="1340708"/>
            <a:ext cx="562233" cy="2224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C82DECE-633B-D14E-8BA9-AFB36F3BB12E}"/>
              </a:ext>
            </a:extLst>
          </p:cNvPr>
          <p:cNvPicPr>
            <a:picLocks noChangeAspect="1"/>
          </p:cNvPicPr>
          <p:nvPr/>
        </p:nvPicPr>
        <p:blipFill>
          <a:blip r:embed="rId3"/>
          <a:stretch>
            <a:fillRect/>
          </a:stretch>
        </p:blipFill>
        <p:spPr>
          <a:xfrm>
            <a:off x="747583" y="1751363"/>
            <a:ext cx="5766544" cy="2661924"/>
          </a:xfrm>
          <a:prstGeom prst="rect">
            <a:avLst/>
          </a:prstGeom>
        </p:spPr>
      </p:pic>
      <p:sp>
        <p:nvSpPr>
          <p:cNvPr id="8" name="TextBox 7">
            <a:extLst>
              <a:ext uri="{FF2B5EF4-FFF2-40B4-BE49-F238E27FC236}">
                <a16:creationId xmlns:a16="http://schemas.microsoft.com/office/drawing/2014/main" id="{BFF5E7CB-9E6C-5FF3-95C1-F2793E2E552A}"/>
              </a:ext>
            </a:extLst>
          </p:cNvPr>
          <p:cNvSpPr txBox="1"/>
          <p:nvPr/>
        </p:nvSpPr>
        <p:spPr>
          <a:xfrm>
            <a:off x="6701509" y="2951519"/>
            <a:ext cx="1943408" cy="523220"/>
          </a:xfrm>
          <a:prstGeom prst="rect">
            <a:avLst/>
          </a:prstGeom>
          <a:noFill/>
        </p:spPr>
        <p:txBody>
          <a:bodyPr wrap="square" rtlCol="0">
            <a:spAutoFit/>
          </a:bodyPr>
          <a:lstStyle/>
          <a:p>
            <a:r>
              <a:rPr lang="en-US" dirty="0">
                <a:solidFill>
                  <a:srgbClr val="FFFF00"/>
                </a:solidFill>
              </a:rPr>
              <a:t>Congratulations! </a:t>
            </a:r>
          </a:p>
          <a:p>
            <a:r>
              <a:rPr lang="en-US" dirty="0">
                <a:solidFill>
                  <a:srgbClr val="FFFF00"/>
                </a:solidFill>
              </a:rPr>
              <a:t>This is a great start!</a:t>
            </a:r>
          </a:p>
        </p:txBody>
      </p:sp>
    </p:spTree>
    <p:extLst>
      <p:ext uri="{BB962C8B-B14F-4D97-AF65-F5344CB8AC3E}">
        <p14:creationId xmlns:p14="http://schemas.microsoft.com/office/powerpoint/2010/main" val="2544250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5805-B6E9-65E0-EF30-8AAF27E378E3}"/>
              </a:ext>
            </a:extLst>
          </p:cNvPr>
          <p:cNvSpPr>
            <a:spLocks noGrp="1"/>
          </p:cNvSpPr>
          <p:nvPr>
            <p:ph type="title"/>
          </p:nvPr>
        </p:nvSpPr>
        <p:spPr/>
        <p:txBody>
          <a:bodyPr>
            <a:normAutofit fontScale="90000"/>
          </a:bodyPr>
          <a:lstStyle/>
          <a:p>
            <a:r>
              <a:rPr lang="en-US" dirty="0"/>
              <a:t>Step 4: Install and preview your package</a:t>
            </a:r>
          </a:p>
        </p:txBody>
      </p:sp>
      <p:sp>
        <p:nvSpPr>
          <p:cNvPr id="3" name="Text Placeholder 2">
            <a:extLst>
              <a:ext uri="{FF2B5EF4-FFF2-40B4-BE49-F238E27FC236}">
                <a16:creationId xmlns:a16="http://schemas.microsoft.com/office/drawing/2014/main" id="{A9125866-A274-7AB1-CA0C-F5694D7CE5AD}"/>
              </a:ext>
            </a:extLst>
          </p:cNvPr>
          <p:cNvSpPr>
            <a:spLocks noGrp="1"/>
          </p:cNvSpPr>
          <p:nvPr>
            <p:ph type="body" idx="1"/>
          </p:nvPr>
        </p:nvSpPr>
        <p:spPr/>
        <p:txBody>
          <a:bodyPr/>
          <a:lstStyle/>
          <a:p>
            <a:r>
              <a:rPr lang="en-US" sz="1800" kern="100" dirty="0">
                <a:effectLst/>
                <a:latin typeface="Lucida Console" panose="020B0609040504020204" pitchFamily="49" charset="0"/>
                <a:ea typeface="DengXian" panose="02010600030101010101" pitchFamily="2" charset="-122"/>
                <a:cs typeface="Times New Roman" panose="02020603050405020304" pitchFamily="18" charset="0"/>
              </a:rPr>
              <a:t>library(</a:t>
            </a:r>
            <a:r>
              <a:rPr lang="en-US" sz="1800" kern="100" dirty="0" err="1">
                <a:effectLst/>
                <a:latin typeface="Lucida Console" panose="020B0609040504020204" pitchFamily="49" charset="0"/>
                <a:ea typeface="DengXian" panose="02010600030101010101" pitchFamily="2" charset="-122"/>
                <a:cs typeface="Times New Roman" panose="02020603050405020304" pitchFamily="18" charset="0"/>
              </a:rPr>
              <a:t>MyTool</a:t>
            </a:r>
            <a:r>
              <a:rPr lang="en-US" sz="1800" kern="100" dirty="0">
                <a:effectLst/>
                <a:latin typeface="Lucida Console" panose="020B0609040504020204" pitchFamily="49" charset="0"/>
                <a:ea typeface="DengXian" panose="02010600030101010101" pitchFamily="2" charset="-122"/>
                <a:cs typeface="Times New Roman" panose="02020603050405020304" pitchFamily="18" charset="0"/>
              </a:rPr>
              <a:t>) or </a:t>
            </a:r>
          </a:p>
          <a:p>
            <a:r>
              <a:rPr lang="en-US" kern="100" dirty="0">
                <a:latin typeface="Lucida Console" panose="020B0609040504020204" pitchFamily="49" charset="0"/>
                <a:ea typeface="DengXian" panose="02010600030101010101" pitchFamily="2" charset="-122"/>
                <a:cs typeface="Times New Roman" panose="02020603050405020304" pitchFamily="18" charset="0"/>
              </a:rPr>
              <a:t>?</a:t>
            </a:r>
            <a:r>
              <a:rPr lang="en-US" kern="100" dirty="0" err="1">
                <a:latin typeface="Lucida Console" panose="020B0609040504020204" pitchFamily="49" charset="0"/>
                <a:ea typeface="DengXian" panose="02010600030101010101" pitchFamily="2" charset="-122"/>
                <a:cs typeface="Times New Roman" panose="02020603050405020304" pitchFamily="18" charset="0"/>
              </a:rPr>
              <a:t>f_to_c_human</a:t>
            </a:r>
            <a:r>
              <a:rPr lang="en-US" kern="100" dirty="0">
                <a:latin typeface="Lucida Console" panose="020B0609040504020204" pitchFamily="49" charset="0"/>
                <a:ea typeface="DengXian" panose="02010600030101010101" pitchFamily="2" charset="-122"/>
                <a:cs typeface="Times New Roman" panose="02020603050405020304" pitchFamily="18" charset="0"/>
              </a:rPr>
              <a:t> </a:t>
            </a:r>
            <a:r>
              <a:rPr lang="en-US" kern="100" dirty="0">
                <a:latin typeface="+mn-lt"/>
                <a:ea typeface="DengXian" panose="02010600030101010101" pitchFamily="2" charset="-122"/>
                <a:cs typeface="Times New Roman" panose="02020603050405020304" pitchFamily="18" charset="0"/>
              </a:rPr>
              <a:t>in R Console</a:t>
            </a:r>
            <a:endParaRPr lang="en-US" sz="1800" kern="100" dirty="0">
              <a:effectLst/>
              <a:latin typeface="+mn-lt"/>
              <a:ea typeface="DengXian" panose="02010600030101010101" pitchFamily="2" charset="-122"/>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1CDA3118-BE76-4BD5-C285-1EDCA725EE70}"/>
              </a:ext>
            </a:extLst>
          </p:cNvPr>
          <p:cNvPicPr>
            <a:picLocks noChangeAspect="1"/>
          </p:cNvPicPr>
          <p:nvPr/>
        </p:nvPicPr>
        <p:blipFill>
          <a:blip r:embed="rId2"/>
          <a:stretch>
            <a:fillRect/>
          </a:stretch>
        </p:blipFill>
        <p:spPr>
          <a:xfrm>
            <a:off x="3669957" y="1152475"/>
            <a:ext cx="2616801" cy="414738"/>
          </a:xfrm>
          <a:prstGeom prst="rect">
            <a:avLst/>
          </a:prstGeom>
        </p:spPr>
      </p:pic>
      <p:sp>
        <p:nvSpPr>
          <p:cNvPr id="5" name="Rectangle 4">
            <a:extLst>
              <a:ext uri="{FF2B5EF4-FFF2-40B4-BE49-F238E27FC236}">
                <a16:creationId xmlns:a16="http://schemas.microsoft.com/office/drawing/2014/main" id="{EDE39C26-16DE-0D4B-553B-889B75687F9F}"/>
              </a:ext>
            </a:extLst>
          </p:cNvPr>
          <p:cNvSpPr/>
          <p:nvPr/>
        </p:nvSpPr>
        <p:spPr>
          <a:xfrm>
            <a:off x="3694670" y="1322173"/>
            <a:ext cx="667265"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D715C69F-FD27-E4B9-D358-CC53CCF2CC1D}"/>
              </a:ext>
            </a:extLst>
          </p:cNvPr>
          <p:cNvPicPr>
            <a:picLocks noChangeAspect="1"/>
          </p:cNvPicPr>
          <p:nvPr/>
        </p:nvPicPr>
        <p:blipFill>
          <a:blip r:embed="rId3"/>
          <a:stretch>
            <a:fillRect/>
          </a:stretch>
        </p:blipFill>
        <p:spPr>
          <a:xfrm>
            <a:off x="4563339" y="1701963"/>
            <a:ext cx="3446838" cy="3149291"/>
          </a:xfrm>
          <a:prstGeom prst="rect">
            <a:avLst/>
          </a:prstGeom>
        </p:spPr>
      </p:pic>
      <p:sp>
        <p:nvSpPr>
          <p:cNvPr id="7" name="TextBox 6">
            <a:extLst>
              <a:ext uri="{FF2B5EF4-FFF2-40B4-BE49-F238E27FC236}">
                <a16:creationId xmlns:a16="http://schemas.microsoft.com/office/drawing/2014/main" id="{D8680760-0B11-79CF-A560-C7B20BFCA16F}"/>
              </a:ext>
            </a:extLst>
          </p:cNvPr>
          <p:cNvSpPr txBox="1"/>
          <p:nvPr/>
        </p:nvSpPr>
        <p:spPr>
          <a:xfrm>
            <a:off x="1699054" y="4390698"/>
            <a:ext cx="3070654" cy="307777"/>
          </a:xfrm>
          <a:prstGeom prst="rect">
            <a:avLst/>
          </a:prstGeom>
          <a:noFill/>
        </p:spPr>
        <p:txBody>
          <a:bodyPr wrap="square" rtlCol="0">
            <a:spAutoFit/>
          </a:bodyPr>
          <a:lstStyle/>
          <a:p>
            <a:r>
              <a:rPr lang="en-US" dirty="0">
                <a:solidFill>
                  <a:srgbClr val="FFFF00"/>
                </a:solidFill>
              </a:rPr>
              <a:t>Click the link of Run examples  -&gt;</a:t>
            </a:r>
          </a:p>
        </p:txBody>
      </p:sp>
    </p:spTree>
    <p:extLst>
      <p:ext uri="{BB962C8B-B14F-4D97-AF65-F5344CB8AC3E}">
        <p14:creationId xmlns:p14="http://schemas.microsoft.com/office/powerpoint/2010/main" val="210857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C01E-5779-2EE1-9CBF-F99A22B01C6A}"/>
              </a:ext>
            </a:extLst>
          </p:cNvPr>
          <p:cNvSpPr>
            <a:spLocks noGrp="1"/>
          </p:cNvSpPr>
          <p:nvPr>
            <p:ph type="title"/>
          </p:nvPr>
        </p:nvSpPr>
        <p:spPr/>
        <p:txBody>
          <a:bodyPr>
            <a:normAutofit fontScale="90000"/>
          </a:bodyPr>
          <a:lstStyle/>
          <a:p>
            <a:r>
              <a:rPr lang="en-US" dirty="0"/>
              <a:t>Distributing Packages</a:t>
            </a:r>
          </a:p>
        </p:txBody>
      </p:sp>
      <p:sp>
        <p:nvSpPr>
          <p:cNvPr id="3" name="Text Placeholder 2">
            <a:extLst>
              <a:ext uri="{FF2B5EF4-FFF2-40B4-BE49-F238E27FC236}">
                <a16:creationId xmlns:a16="http://schemas.microsoft.com/office/drawing/2014/main" id="{8DFC0209-CBF6-1745-653F-ACCF9DB81E29}"/>
              </a:ext>
            </a:extLst>
          </p:cNvPr>
          <p:cNvSpPr>
            <a:spLocks noGrp="1"/>
          </p:cNvSpPr>
          <p:nvPr>
            <p:ph type="body" idx="1"/>
          </p:nvPr>
        </p:nvSpPr>
        <p:spPr/>
        <p:txBody>
          <a:bodyPr/>
          <a:lstStyle/>
          <a:p>
            <a:r>
              <a:rPr lang="en-US" dirty="0">
                <a:hlinkClick r:id="rId2"/>
              </a:rPr>
              <a:t>https://support.posit.co/hc/en-us/articles/200486508-Building-Testing-and-Distributing-Packages</a:t>
            </a:r>
            <a:endParaRPr lang="en-US" dirty="0"/>
          </a:p>
          <a:p>
            <a:endParaRPr lang="en-US" dirty="0"/>
          </a:p>
          <a:p>
            <a:r>
              <a:rPr lang="en-US" dirty="0"/>
              <a:t>Publicly </a:t>
            </a:r>
          </a:p>
          <a:p>
            <a:pPr lvl="1"/>
            <a:r>
              <a:rPr lang="en-US" dirty="0"/>
              <a:t>Contributing packages to CRAN</a:t>
            </a:r>
          </a:p>
          <a:p>
            <a:pPr lvl="1"/>
            <a:r>
              <a:rPr lang="en-US" dirty="0"/>
              <a:t>Publishing on R-Forge or GitHub</a:t>
            </a:r>
          </a:p>
          <a:p>
            <a:pPr lvl="1"/>
            <a:endParaRPr lang="en-US" dirty="0"/>
          </a:p>
        </p:txBody>
      </p:sp>
    </p:spTree>
    <p:extLst>
      <p:ext uri="{BB962C8B-B14F-4D97-AF65-F5344CB8AC3E}">
        <p14:creationId xmlns:p14="http://schemas.microsoft.com/office/powerpoint/2010/main" val="1752712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C3614-5150-4411-A517-9F453EA7FEA8}"/>
              </a:ext>
            </a:extLst>
          </p:cNvPr>
          <p:cNvSpPr>
            <a:spLocks noGrp="1"/>
          </p:cNvSpPr>
          <p:nvPr>
            <p:ph type="title"/>
          </p:nvPr>
        </p:nvSpPr>
        <p:spPr/>
        <p:txBody>
          <a:bodyPr>
            <a:normAutofit fontScale="90000"/>
          </a:bodyPr>
          <a:lstStyle/>
          <a:p>
            <a:r>
              <a:rPr lang="en-US" dirty="0"/>
              <a:t>Distributing Packages to CRAN</a:t>
            </a:r>
          </a:p>
        </p:txBody>
      </p:sp>
      <p:sp>
        <p:nvSpPr>
          <p:cNvPr id="3" name="Text Placeholder 2">
            <a:extLst>
              <a:ext uri="{FF2B5EF4-FFF2-40B4-BE49-F238E27FC236}">
                <a16:creationId xmlns:a16="http://schemas.microsoft.com/office/drawing/2014/main" id="{57886AD7-2190-9288-5309-E65B4A27F653}"/>
              </a:ext>
            </a:extLst>
          </p:cNvPr>
          <p:cNvSpPr>
            <a:spLocks noGrp="1"/>
          </p:cNvSpPr>
          <p:nvPr>
            <p:ph type="body" idx="1"/>
          </p:nvPr>
        </p:nvSpPr>
        <p:spPr/>
        <p:txBody>
          <a:bodyPr/>
          <a:lstStyle/>
          <a:p>
            <a:r>
              <a:rPr lang="en-US" sz="1800"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2"/>
              </a:rPr>
              <a:t>https://cran.r-project.org/submit.html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AB71C37F-DC84-A2E9-9FB1-84F3665977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2741" y="1613469"/>
            <a:ext cx="4829587" cy="3322987"/>
          </a:xfrm>
          <a:prstGeom prst="rect">
            <a:avLst/>
          </a:prstGeom>
          <a:noFill/>
          <a:ln>
            <a:noFill/>
          </a:ln>
        </p:spPr>
      </p:pic>
      <p:sp>
        <p:nvSpPr>
          <p:cNvPr id="5" name="Rectangle 4">
            <a:extLst>
              <a:ext uri="{FF2B5EF4-FFF2-40B4-BE49-F238E27FC236}">
                <a16:creationId xmlns:a16="http://schemas.microsoft.com/office/drawing/2014/main" id="{780A2EFC-0304-6DAF-DCA2-468F7097AC4F}"/>
              </a:ext>
            </a:extLst>
          </p:cNvPr>
          <p:cNvSpPr/>
          <p:nvPr/>
        </p:nvSpPr>
        <p:spPr>
          <a:xfrm>
            <a:off x="1804086" y="2440459"/>
            <a:ext cx="2384855" cy="2471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D6CD1B-F168-1ABF-E0BA-E364945652DC}"/>
              </a:ext>
            </a:extLst>
          </p:cNvPr>
          <p:cNvSpPr txBox="1"/>
          <p:nvPr/>
        </p:nvSpPr>
        <p:spPr>
          <a:xfrm>
            <a:off x="7129849" y="2440459"/>
            <a:ext cx="1834978" cy="307777"/>
          </a:xfrm>
          <a:prstGeom prst="rect">
            <a:avLst/>
          </a:prstGeom>
          <a:noFill/>
        </p:spPr>
        <p:txBody>
          <a:bodyPr wrap="square" rtlCol="0">
            <a:spAutoFit/>
          </a:bodyPr>
          <a:lstStyle/>
          <a:p>
            <a:r>
              <a:rPr lang="en-US" dirty="0">
                <a:solidFill>
                  <a:srgbClr val="FFFF00"/>
                </a:solidFill>
              </a:rPr>
              <a:t>.tar.gz files only!</a:t>
            </a:r>
          </a:p>
        </p:txBody>
      </p:sp>
    </p:spTree>
    <p:extLst>
      <p:ext uri="{BB962C8B-B14F-4D97-AF65-F5344CB8AC3E}">
        <p14:creationId xmlns:p14="http://schemas.microsoft.com/office/powerpoint/2010/main" val="2424449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1DCD-643E-8B6C-09FF-36147A6A4F4B}"/>
              </a:ext>
            </a:extLst>
          </p:cNvPr>
          <p:cNvSpPr>
            <a:spLocks noGrp="1"/>
          </p:cNvSpPr>
          <p:nvPr>
            <p:ph type="title"/>
          </p:nvPr>
        </p:nvSpPr>
        <p:spPr/>
        <p:txBody>
          <a:bodyPr>
            <a:normAutofit fontScale="90000"/>
          </a:bodyPr>
          <a:lstStyle/>
          <a:p>
            <a:r>
              <a:rPr lang="en-US" dirty="0"/>
              <a:t>Distributing Packages to CRAN</a:t>
            </a:r>
          </a:p>
        </p:txBody>
      </p:sp>
      <p:sp>
        <p:nvSpPr>
          <p:cNvPr id="3" name="Text Placeholder 2">
            <a:extLst>
              <a:ext uri="{FF2B5EF4-FFF2-40B4-BE49-F238E27FC236}">
                <a16:creationId xmlns:a16="http://schemas.microsoft.com/office/drawing/2014/main" id="{49193303-0353-C610-C12D-7FF397C32C4B}"/>
              </a:ext>
            </a:extLst>
          </p:cNvPr>
          <p:cNvSpPr>
            <a:spLocks noGrp="1"/>
          </p:cNvSpPr>
          <p:nvPr>
            <p:ph type="body" idx="1"/>
          </p:nvPr>
        </p:nvSpPr>
        <p:spPr/>
        <p:txBody>
          <a:bodyPr/>
          <a:lstStyle/>
          <a:p>
            <a:r>
              <a:rPr lang="en-US" dirty="0"/>
              <a:t>Generate R source package -&gt; .tar.gz file</a:t>
            </a:r>
          </a:p>
        </p:txBody>
      </p:sp>
      <p:pic>
        <p:nvPicPr>
          <p:cNvPr id="5" name="Picture 4">
            <a:extLst>
              <a:ext uri="{FF2B5EF4-FFF2-40B4-BE49-F238E27FC236}">
                <a16:creationId xmlns:a16="http://schemas.microsoft.com/office/drawing/2014/main" id="{D368959B-F86A-6E20-6633-8C5CE98E3908}"/>
              </a:ext>
            </a:extLst>
          </p:cNvPr>
          <p:cNvPicPr>
            <a:picLocks noChangeAspect="1"/>
          </p:cNvPicPr>
          <p:nvPr/>
        </p:nvPicPr>
        <p:blipFill>
          <a:blip r:embed="rId2"/>
          <a:stretch>
            <a:fillRect/>
          </a:stretch>
        </p:blipFill>
        <p:spPr>
          <a:xfrm>
            <a:off x="615392" y="1852802"/>
            <a:ext cx="4852473" cy="2015745"/>
          </a:xfrm>
          <a:prstGeom prst="rect">
            <a:avLst/>
          </a:prstGeom>
        </p:spPr>
      </p:pic>
    </p:spTree>
    <p:extLst>
      <p:ext uri="{BB962C8B-B14F-4D97-AF65-F5344CB8AC3E}">
        <p14:creationId xmlns:p14="http://schemas.microsoft.com/office/powerpoint/2010/main" val="1523430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600"/>
              <a:t>New Members?</a:t>
            </a:r>
            <a:endParaRPr sz="3600"/>
          </a:p>
        </p:txBody>
      </p:sp>
      <p:sp>
        <p:nvSpPr>
          <p:cNvPr id="87" name="Google Shape;87;p16"/>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1. Join us, RSVP for events on </a:t>
            </a:r>
            <a:r>
              <a:rPr lang="en" b="1"/>
              <a:t>Meetup</a:t>
            </a:r>
            <a:endParaRPr b="1"/>
          </a:p>
          <a:p>
            <a:pPr marL="0" lvl="0" indent="0" algn="l" rtl="0">
              <a:spcBef>
                <a:spcPts val="1200"/>
              </a:spcBef>
              <a:spcAft>
                <a:spcPts val="0"/>
              </a:spcAft>
              <a:buNone/>
            </a:pPr>
            <a:r>
              <a:rPr lang="en" u="sng">
                <a:solidFill>
                  <a:schemeClr val="hlink"/>
                </a:solidFill>
                <a:hlinkClick r:id="rId3"/>
              </a:rPr>
              <a:t>https://www.meetup.com/rladies-aurora/</a:t>
            </a:r>
            <a:endParaRPr/>
          </a:p>
          <a:p>
            <a:pPr marL="0" lvl="0" indent="0" algn="l" rtl="0">
              <a:spcBef>
                <a:spcPts val="1200"/>
              </a:spcBef>
              <a:spcAft>
                <a:spcPts val="0"/>
              </a:spcAft>
              <a:buNone/>
            </a:pPr>
            <a:r>
              <a:rPr lang="en"/>
              <a:t>2. Join our discussion forum on </a:t>
            </a:r>
            <a:r>
              <a:rPr lang="en" b="1"/>
              <a:t>Discord</a:t>
            </a:r>
            <a:endParaRPr b="1"/>
          </a:p>
          <a:p>
            <a:pPr marL="0" lvl="0" indent="0" algn="l" rtl="0">
              <a:spcBef>
                <a:spcPts val="1200"/>
              </a:spcBef>
              <a:spcAft>
                <a:spcPts val="0"/>
              </a:spcAft>
              <a:buNone/>
            </a:pPr>
            <a:r>
              <a:rPr lang="en" u="sng">
                <a:solidFill>
                  <a:schemeClr val="accent5"/>
                </a:solidFill>
                <a:hlinkClick r:id="rId4">
                  <a:extLst>
                    <a:ext uri="{A12FA001-AC4F-418D-AE19-62706E023703}">
                      <ahyp:hlinkClr xmlns:ahyp="http://schemas.microsoft.com/office/drawing/2018/hyperlinkcolor" val="tx"/>
                    </a:ext>
                  </a:extLst>
                </a:hlinkClick>
              </a:rPr>
              <a:t>https://discord.gg/EXKYNCSFBk</a:t>
            </a:r>
            <a:endParaRPr/>
          </a:p>
          <a:p>
            <a:pPr marL="0" lvl="0" indent="0" algn="l" rtl="0">
              <a:spcBef>
                <a:spcPts val="1200"/>
              </a:spcBef>
              <a:spcAft>
                <a:spcPts val="1200"/>
              </a:spcAft>
              <a:buNone/>
            </a:pPr>
            <a:endParaRPr/>
          </a:p>
        </p:txBody>
      </p:sp>
      <p:pic>
        <p:nvPicPr>
          <p:cNvPr id="88" name="Google Shape;88;p16"/>
          <p:cNvPicPr preferRelativeResize="0"/>
          <p:nvPr/>
        </p:nvPicPr>
        <p:blipFill>
          <a:blip r:embed="rId5">
            <a:alphaModFix/>
          </a:blip>
          <a:stretch>
            <a:fillRect/>
          </a:stretch>
        </p:blipFill>
        <p:spPr>
          <a:xfrm>
            <a:off x="4727578" y="0"/>
            <a:ext cx="4416424" cy="5143499"/>
          </a:xfrm>
          <a:prstGeom prst="rect">
            <a:avLst/>
          </a:prstGeom>
          <a:noFill/>
          <a:ln>
            <a:noFill/>
          </a:ln>
        </p:spPr>
      </p:pic>
      <p:pic>
        <p:nvPicPr>
          <p:cNvPr id="89" name="Google Shape;89;p16"/>
          <p:cNvPicPr preferRelativeResize="0"/>
          <p:nvPr/>
        </p:nvPicPr>
        <p:blipFill rotWithShape="1">
          <a:blip r:embed="rId6">
            <a:alphaModFix/>
          </a:blip>
          <a:srcRect b="18943"/>
          <a:stretch/>
        </p:blipFill>
        <p:spPr>
          <a:xfrm>
            <a:off x="4866925" y="70750"/>
            <a:ext cx="704475" cy="252450"/>
          </a:xfrm>
          <a:prstGeom prst="rect">
            <a:avLst/>
          </a:prstGeom>
          <a:noFill/>
          <a:ln>
            <a:noFill/>
          </a:ln>
        </p:spPr>
      </p:pic>
      <p:pic>
        <p:nvPicPr>
          <p:cNvPr id="90" name="Google Shape;90;p16"/>
          <p:cNvPicPr preferRelativeResize="0"/>
          <p:nvPr/>
        </p:nvPicPr>
        <p:blipFill rotWithShape="1">
          <a:blip r:embed="rId7">
            <a:alphaModFix/>
          </a:blip>
          <a:srcRect b="23977"/>
          <a:stretch/>
        </p:blipFill>
        <p:spPr>
          <a:xfrm>
            <a:off x="0" y="4277525"/>
            <a:ext cx="865976" cy="658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4B14-26C7-BBE5-F1D9-9F08CF4526A0}"/>
              </a:ext>
            </a:extLst>
          </p:cNvPr>
          <p:cNvSpPr>
            <a:spLocks noGrp="1"/>
          </p:cNvSpPr>
          <p:nvPr>
            <p:ph type="title"/>
          </p:nvPr>
        </p:nvSpPr>
        <p:spPr/>
        <p:txBody>
          <a:bodyPr>
            <a:normAutofit fontScale="90000"/>
          </a:bodyPr>
          <a:lstStyle/>
          <a:p>
            <a:r>
              <a:rPr lang="en-US" dirty="0"/>
              <a:t>Distributing Packages to CRAN</a:t>
            </a:r>
          </a:p>
        </p:txBody>
      </p:sp>
      <p:pic>
        <p:nvPicPr>
          <p:cNvPr id="5" name="Picture 4">
            <a:extLst>
              <a:ext uri="{FF2B5EF4-FFF2-40B4-BE49-F238E27FC236}">
                <a16:creationId xmlns:a16="http://schemas.microsoft.com/office/drawing/2014/main" id="{086F028E-8CB0-36B3-7327-81F216058D33}"/>
              </a:ext>
            </a:extLst>
          </p:cNvPr>
          <p:cNvPicPr>
            <a:picLocks noChangeAspect="1"/>
          </p:cNvPicPr>
          <p:nvPr/>
        </p:nvPicPr>
        <p:blipFill>
          <a:blip r:embed="rId2"/>
          <a:stretch>
            <a:fillRect/>
          </a:stretch>
        </p:blipFill>
        <p:spPr>
          <a:xfrm>
            <a:off x="311700" y="1072157"/>
            <a:ext cx="5089890" cy="3189596"/>
          </a:xfrm>
          <a:prstGeom prst="rect">
            <a:avLst/>
          </a:prstGeom>
        </p:spPr>
      </p:pic>
      <p:pic>
        <p:nvPicPr>
          <p:cNvPr id="7" name="Picture 6">
            <a:extLst>
              <a:ext uri="{FF2B5EF4-FFF2-40B4-BE49-F238E27FC236}">
                <a16:creationId xmlns:a16="http://schemas.microsoft.com/office/drawing/2014/main" id="{EF47F1C0-D3C4-904C-44AB-9540DC49134C}"/>
              </a:ext>
            </a:extLst>
          </p:cNvPr>
          <p:cNvPicPr>
            <a:picLocks noChangeAspect="1"/>
          </p:cNvPicPr>
          <p:nvPr/>
        </p:nvPicPr>
        <p:blipFill>
          <a:blip r:embed="rId3"/>
          <a:stretch>
            <a:fillRect/>
          </a:stretch>
        </p:blipFill>
        <p:spPr>
          <a:xfrm>
            <a:off x="3842951" y="3626401"/>
            <a:ext cx="5152768" cy="1291074"/>
          </a:xfrm>
          <a:prstGeom prst="rect">
            <a:avLst/>
          </a:prstGeom>
        </p:spPr>
      </p:pic>
    </p:spTree>
    <p:extLst>
      <p:ext uri="{BB962C8B-B14F-4D97-AF65-F5344CB8AC3E}">
        <p14:creationId xmlns:p14="http://schemas.microsoft.com/office/powerpoint/2010/main" val="1316612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30E0-EF5C-AB40-EBF4-F894D0BAC4D9}"/>
              </a:ext>
            </a:extLst>
          </p:cNvPr>
          <p:cNvSpPr>
            <a:spLocks noGrp="1"/>
          </p:cNvSpPr>
          <p:nvPr>
            <p:ph type="title"/>
          </p:nvPr>
        </p:nvSpPr>
        <p:spPr/>
        <p:txBody>
          <a:bodyPr>
            <a:normAutofit fontScale="90000"/>
          </a:bodyPr>
          <a:lstStyle/>
          <a:p>
            <a:r>
              <a:rPr lang="en-US" dirty="0"/>
              <a:t>Distributing Packages Privately</a:t>
            </a:r>
          </a:p>
        </p:txBody>
      </p:sp>
      <p:sp>
        <p:nvSpPr>
          <p:cNvPr id="3" name="Text Placeholder 2">
            <a:extLst>
              <a:ext uri="{FF2B5EF4-FFF2-40B4-BE49-F238E27FC236}">
                <a16:creationId xmlns:a16="http://schemas.microsoft.com/office/drawing/2014/main" id="{CE144AAB-CD3D-F124-D23A-E55F8E85B5E3}"/>
              </a:ext>
            </a:extLst>
          </p:cNvPr>
          <p:cNvSpPr>
            <a:spLocks noGrp="1"/>
          </p:cNvSpPr>
          <p:nvPr>
            <p:ph type="body" idx="1"/>
          </p:nvPr>
        </p:nvSpPr>
        <p:spPr/>
        <p:txBody>
          <a:bodyPr/>
          <a:lstStyle/>
          <a:p>
            <a:r>
              <a:rPr lang="en-US" dirty="0">
                <a:hlinkClick r:id="rId2"/>
              </a:rPr>
              <a:t>https://support.posit.co/hc/en-us/articles/200486508-Building-Testing-and-Distributing-Packages</a:t>
            </a:r>
            <a:endParaRPr lang="en-US" dirty="0"/>
          </a:p>
          <a:p>
            <a:endParaRPr lang="en-US" dirty="0"/>
          </a:p>
        </p:txBody>
      </p:sp>
      <p:pic>
        <p:nvPicPr>
          <p:cNvPr id="5" name="Picture 4">
            <a:extLst>
              <a:ext uri="{FF2B5EF4-FFF2-40B4-BE49-F238E27FC236}">
                <a16:creationId xmlns:a16="http://schemas.microsoft.com/office/drawing/2014/main" id="{0391831E-17F8-DFCD-CA75-F5720125F594}"/>
              </a:ext>
            </a:extLst>
          </p:cNvPr>
          <p:cNvPicPr>
            <a:picLocks noChangeAspect="1"/>
          </p:cNvPicPr>
          <p:nvPr/>
        </p:nvPicPr>
        <p:blipFill>
          <a:blip r:embed="rId3"/>
          <a:stretch>
            <a:fillRect/>
          </a:stretch>
        </p:blipFill>
        <p:spPr>
          <a:xfrm>
            <a:off x="704850" y="2085072"/>
            <a:ext cx="7734300" cy="2752725"/>
          </a:xfrm>
          <a:prstGeom prst="rect">
            <a:avLst/>
          </a:prstGeom>
        </p:spPr>
      </p:pic>
      <p:sp>
        <p:nvSpPr>
          <p:cNvPr id="6" name="Rectangle 5">
            <a:extLst>
              <a:ext uri="{FF2B5EF4-FFF2-40B4-BE49-F238E27FC236}">
                <a16:creationId xmlns:a16="http://schemas.microsoft.com/office/drawing/2014/main" id="{A43A2B56-6191-84EE-3103-4C14DB59EC56}"/>
              </a:ext>
            </a:extLst>
          </p:cNvPr>
          <p:cNvSpPr/>
          <p:nvPr/>
        </p:nvSpPr>
        <p:spPr>
          <a:xfrm>
            <a:off x="951470" y="2292178"/>
            <a:ext cx="7315200" cy="80319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241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8809-AC05-DD3A-9BC1-3F18B9BCDBF6}"/>
              </a:ext>
            </a:extLst>
          </p:cNvPr>
          <p:cNvSpPr>
            <a:spLocks noGrp="1"/>
          </p:cNvSpPr>
          <p:nvPr>
            <p:ph type="title"/>
          </p:nvPr>
        </p:nvSpPr>
        <p:spPr/>
        <p:txBody>
          <a:bodyPr>
            <a:normAutofit fontScale="90000"/>
          </a:bodyPr>
          <a:lstStyle/>
          <a:p>
            <a:r>
              <a:rPr lang="en-US" dirty="0"/>
              <a:t>Advanced topics not mentioned today</a:t>
            </a:r>
          </a:p>
        </p:txBody>
      </p:sp>
      <p:sp>
        <p:nvSpPr>
          <p:cNvPr id="3" name="Text Placeholder 2">
            <a:extLst>
              <a:ext uri="{FF2B5EF4-FFF2-40B4-BE49-F238E27FC236}">
                <a16:creationId xmlns:a16="http://schemas.microsoft.com/office/drawing/2014/main" id="{9FC581D9-C441-E333-9DE4-1290D46CF3F2}"/>
              </a:ext>
            </a:extLst>
          </p:cNvPr>
          <p:cNvSpPr>
            <a:spLocks noGrp="1"/>
          </p:cNvSpPr>
          <p:nvPr>
            <p:ph type="body" idx="1"/>
          </p:nvPr>
        </p:nvSpPr>
        <p:spPr/>
        <p:txBody>
          <a:bodyPr/>
          <a:lstStyle/>
          <a:p>
            <a:pPr marL="0" marR="0" indent="0">
              <a:lnSpc>
                <a:spcPct val="115000"/>
              </a:lnSpc>
              <a:spcBef>
                <a:spcPts val="0"/>
              </a:spcBef>
              <a:spcAft>
                <a:spcPts val="800"/>
              </a:spcAft>
              <a:buNone/>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Further development or reuse of some functions from other packages. Need to add those packages into “Import” -&gt; </a:t>
            </a:r>
            <a:r>
              <a:rPr lang="en-US" sz="1800" kern="100" dirty="0">
                <a:solidFill>
                  <a:schemeClr val="accent6">
                    <a:lumMod val="75000"/>
                  </a:schemeClr>
                </a:solidFill>
                <a:effectLst/>
                <a:latin typeface="Amasis MT Pro" panose="02040504050005020304" pitchFamily="18" charset="0"/>
                <a:ea typeface="DengXian" panose="02010600030101010101" pitchFamily="2" charset="-122"/>
                <a:cs typeface="Times New Roman" panose="02020603050405020304" pitchFamily="18" charset="0"/>
              </a:rPr>
              <a:t>Think about how to do it?</a:t>
            </a:r>
            <a:endParaRPr lang="en-US" sz="1800" kern="100" dirty="0">
              <a:solidFill>
                <a:schemeClr val="accent6">
                  <a:lumMod val="75000"/>
                </a:schemeClr>
              </a:solidFill>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B49AB5B3-7917-D89F-6C8B-A0B2FCFA6D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9429" y="1948110"/>
            <a:ext cx="5939790" cy="2989580"/>
          </a:xfrm>
          <a:prstGeom prst="rect">
            <a:avLst/>
          </a:prstGeom>
          <a:noFill/>
          <a:ln>
            <a:noFill/>
          </a:ln>
        </p:spPr>
      </p:pic>
    </p:spTree>
    <p:extLst>
      <p:ext uri="{BB962C8B-B14F-4D97-AF65-F5344CB8AC3E}">
        <p14:creationId xmlns:p14="http://schemas.microsoft.com/office/powerpoint/2010/main" val="2978283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18D2-8A62-95C4-8547-20D1222D26A9}"/>
              </a:ext>
            </a:extLst>
          </p:cNvPr>
          <p:cNvSpPr>
            <a:spLocks noGrp="1"/>
          </p:cNvSpPr>
          <p:nvPr>
            <p:ph type="title"/>
          </p:nvPr>
        </p:nvSpPr>
        <p:spPr/>
        <p:txBody>
          <a:bodyPr>
            <a:normAutofit fontScale="90000"/>
          </a:bodyPr>
          <a:lstStyle/>
          <a:p>
            <a:r>
              <a:rPr lang="en-US" dirty="0"/>
              <a:t>Advanced topics not mentioned today</a:t>
            </a:r>
          </a:p>
        </p:txBody>
      </p:sp>
      <p:sp>
        <p:nvSpPr>
          <p:cNvPr id="3" name="Text Placeholder 2">
            <a:extLst>
              <a:ext uri="{FF2B5EF4-FFF2-40B4-BE49-F238E27FC236}">
                <a16:creationId xmlns:a16="http://schemas.microsoft.com/office/drawing/2014/main" id="{DBEEE7F7-9FB3-1762-D165-F3F626D1DB4F}"/>
              </a:ext>
            </a:extLst>
          </p:cNvPr>
          <p:cNvSpPr>
            <a:spLocks noGrp="1"/>
          </p:cNvSpPr>
          <p:nvPr>
            <p:ph type="body" idx="1"/>
          </p:nvPr>
        </p:nvSpPr>
        <p:spPr/>
        <p:txBody>
          <a:bodyPr/>
          <a:lstStyle/>
          <a:p>
            <a:r>
              <a:rPr lang="en-US" dirty="0"/>
              <a:t>Use GitHub to manage your package: </a:t>
            </a:r>
            <a:r>
              <a:rPr lang="en-US" dirty="0">
                <a:hlinkClick r:id="rId2"/>
              </a:rPr>
              <a:t>https://r-pkgs.org/whole-game.html#use_github</a:t>
            </a:r>
            <a:endParaRPr lang="en-US" dirty="0"/>
          </a:p>
          <a:p>
            <a:endParaRPr lang="en-US" dirty="0"/>
          </a:p>
        </p:txBody>
      </p:sp>
      <p:pic>
        <p:nvPicPr>
          <p:cNvPr id="5" name="Picture 4">
            <a:extLst>
              <a:ext uri="{FF2B5EF4-FFF2-40B4-BE49-F238E27FC236}">
                <a16:creationId xmlns:a16="http://schemas.microsoft.com/office/drawing/2014/main" id="{DB1F15EB-4F54-4914-CEE9-3831FF6BD964}"/>
              </a:ext>
            </a:extLst>
          </p:cNvPr>
          <p:cNvPicPr>
            <a:picLocks noChangeAspect="1"/>
          </p:cNvPicPr>
          <p:nvPr/>
        </p:nvPicPr>
        <p:blipFill>
          <a:blip r:embed="rId3"/>
          <a:stretch>
            <a:fillRect/>
          </a:stretch>
        </p:blipFill>
        <p:spPr>
          <a:xfrm>
            <a:off x="864717" y="2024963"/>
            <a:ext cx="4957733" cy="2956353"/>
          </a:xfrm>
          <a:prstGeom prst="rect">
            <a:avLst/>
          </a:prstGeom>
        </p:spPr>
      </p:pic>
      <p:sp>
        <p:nvSpPr>
          <p:cNvPr id="6" name="Rectangle 5">
            <a:extLst>
              <a:ext uri="{FF2B5EF4-FFF2-40B4-BE49-F238E27FC236}">
                <a16:creationId xmlns:a16="http://schemas.microsoft.com/office/drawing/2014/main" id="{47CAE056-CB84-B8C2-97A4-91CD8FE93D1E}"/>
              </a:ext>
            </a:extLst>
          </p:cNvPr>
          <p:cNvSpPr/>
          <p:nvPr/>
        </p:nvSpPr>
        <p:spPr>
          <a:xfrm>
            <a:off x="963827" y="3719383"/>
            <a:ext cx="3120081" cy="172994"/>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609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62D02-55A2-A135-D794-265F0A27B89F}"/>
              </a:ext>
            </a:extLst>
          </p:cNvPr>
          <p:cNvSpPr>
            <a:spLocks noGrp="1"/>
          </p:cNvSpPr>
          <p:nvPr>
            <p:ph type="title"/>
          </p:nvPr>
        </p:nvSpPr>
        <p:spPr/>
        <p:txBody>
          <a:bodyPr>
            <a:normAutofit fontScale="90000"/>
          </a:bodyPr>
          <a:lstStyle/>
          <a:p>
            <a:r>
              <a:rPr lang="en-US" dirty="0"/>
              <a:t>Useful Materials</a:t>
            </a:r>
          </a:p>
        </p:txBody>
      </p:sp>
      <p:sp>
        <p:nvSpPr>
          <p:cNvPr id="3" name="Text Placeholder 2">
            <a:extLst>
              <a:ext uri="{FF2B5EF4-FFF2-40B4-BE49-F238E27FC236}">
                <a16:creationId xmlns:a16="http://schemas.microsoft.com/office/drawing/2014/main" id="{753678EA-0E90-1605-D09C-F1004C7F77A5}"/>
              </a:ext>
            </a:extLst>
          </p:cNvPr>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rPr>
              <a:t>R for Data Science</a:t>
            </a:r>
            <a:r>
              <a:rPr lang="en-US" b="1" dirty="0">
                <a:latin typeface="Calibri" panose="020F0502020204030204" pitchFamily="34" charset="0"/>
              </a:rPr>
              <a:t> </a:t>
            </a:r>
            <a:r>
              <a:rPr lang="en-US" sz="1800" dirty="0">
                <a:effectLst/>
                <a:latin typeface="Calibri" panose="020F0502020204030204" pitchFamily="34" charset="0"/>
                <a:hlinkClick r:id="rId3"/>
              </a:rPr>
              <a:t>https://r4ds.had.co.nz/</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b="1" dirty="0">
                <a:effectLst/>
                <a:latin typeface="Calibri" panose="020F0502020204030204" pitchFamily="34" charset="0"/>
              </a:rPr>
              <a:t>Advanced R</a:t>
            </a:r>
            <a:r>
              <a:rPr lang="en-US" b="1" dirty="0">
                <a:latin typeface="Calibri" panose="020F0502020204030204" pitchFamily="34" charset="0"/>
              </a:rPr>
              <a:t> </a:t>
            </a:r>
            <a:r>
              <a:rPr lang="en-US" sz="1800" dirty="0">
                <a:effectLst/>
                <a:latin typeface="Calibri" panose="020F0502020204030204" pitchFamily="34" charset="0"/>
                <a:hlinkClick r:id="rId4"/>
              </a:rPr>
              <a:t>https://adv-r.hadley.nz/</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b="1" dirty="0">
                <a:effectLst/>
                <a:latin typeface="Calibri" panose="020F0502020204030204" pitchFamily="34" charset="0"/>
              </a:rPr>
              <a:t>Best Coding Practices for R</a:t>
            </a:r>
            <a:r>
              <a:rPr lang="en-US" b="1" dirty="0">
                <a:latin typeface="Calibri" panose="020F0502020204030204" pitchFamily="34" charset="0"/>
              </a:rPr>
              <a:t> </a:t>
            </a:r>
          </a:p>
          <a:p>
            <a:pPr marL="0" marR="0" indent="0">
              <a:spcBef>
                <a:spcPts val="0"/>
              </a:spcBef>
              <a:spcAft>
                <a:spcPts val="0"/>
              </a:spcAft>
              <a:buNone/>
            </a:pPr>
            <a:r>
              <a:rPr lang="en-US" sz="1800" dirty="0">
                <a:effectLst/>
                <a:latin typeface="Calibri" panose="020F0502020204030204" pitchFamily="34" charset="0"/>
                <a:hlinkClick r:id="rId5"/>
              </a:rPr>
              <a:t>https://bookdown.org/content/d1e53ac9-28ce-472f-bc2c-f499f18264a3/</a:t>
            </a:r>
            <a:endParaRPr lang="en-US" sz="1800" dirty="0">
              <a:effectLst/>
              <a:latin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ndParaRPr>
          </a:p>
          <a:p>
            <a:pPr marL="285750" indent="-285750"/>
            <a:r>
              <a:rPr lang="en-US" sz="1800" dirty="0">
                <a:solidFill>
                  <a:srgbClr val="FFFF00"/>
                </a:solidFill>
                <a:effectLst/>
                <a:latin typeface="Calibri" panose="020F0502020204030204" pitchFamily="34" charset="0"/>
              </a:rPr>
              <a:t>R Packages (2e) </a:t>
            </a:r>
            <a:r>
              <a:rPr lang="en-US" sz="1800" dirty="0">
                <a:effectLst/>
                <a:latin typeface="Calibri" panose="020F0502020204030204" pitchFamily="34" charset="0"/>
                <a:hlinkClick r:id="rId6"/>
              </a:rPr>
              <a:t>https://r-pkgs.org/</a:t>
            </a:r>
            <a:endParaRPr lang="en-US" sz="1800" dirty="0">
              <a:effectLst/>
              <a:latin typeface="Calibri" panose="020F0502020204030204" pitchFamily="34" charset="0"/>
            </a:endParaRPr>
          </a:p>
          <a:p>
            <a:pPr marL="285750" indent="-285750"/>
            <a:endParaRPr lang="en-US" sz="1800" dirty="0">
              <a:effectLst/>
              <a:latin typeface="Calibri" panose="020F0502020204030204" pitchFamily="34" charset="0"/>
            </a:endParaRPr>
          </a:p>
          <a:p>
            <a:endParaRPr lang="en-US" dirty="0"/>
          </a:p>
        </p:txBody>
      </p:sp>
    </p:spTree>
    <p:extLst>
      <p:ext uri="{BB962C8B-B14F-4D97-AF65-F5344CB8AC3E}">
        <p14:creationId xmlns:p14="http://schemas.microsoft.com/office/powerpoint/2010/main" val="2692520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5792-274C-3A4A-8A54-35CAD3845C09}"/>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A2A95BBB-5B79-90D3-0BD3-ADAC2FA596B3}"/>
              </a:ext>
            </a:extLst>
          </p:cNvPr>
          <p:cNvSpPr>
            <a:spLocks noGrp="1"/>
          </p:cNvSpPr>
          <p:nvPr>
            <p:ph type="subTitle" idx="1"/>
          </p:nvPr>
        </p:nvSpPr>
        <p:spPr/>
        <p:txBody>
          <a:bodyPr/>
          <a:lstStyle/>
          <a:p>
            <a:r>
              <a:rPr lang="en-US" dirty="0"/>
              <a:t>R-Ladies Aurora</a:t>
            </a:r>
          </a:p>
        </p:txBody>
      </p:sp>
    </p:spTree>
    <p:extLst>
      <p:ext uri="{BB962C8B-B14F-4D97-AF65-F5344CB8AC3E}">
        <p14:creationId xmlns:p14="http://schemas.microsoft.com/office/powerpoint/2010/main" val="2178576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445025"/>
            <a:ext cx="49437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600"/>
              <a:t>Upcoming Workshops</a:t>
            </a:r>
            <a:endParaRPr sz="3600"/>
          </a:p>
        </p:txBody>
      </p:sp>
      <p:pic>
        <p:nvPicPr>
          <p:cNvPr id="96" name="Google Shape;96;p17"/>
          <p:cNvPicPr preferRelativeResize="0"/>
          <p:nvPr/>
        </p:nvPicPr>
        <p:blipFill rotWithShape="1">
          <a:blip r:embed="rId3">
            <a:alphaModFix/>
          </a:blip>
          <a:srcRect b="22227"/>
          <a:stretch/>
        </p:blipFill>
        <p:spPr>
          <a:xfrm>
            <a:off x="0" y="4277525"/>
            <a:ext cx="865976" cy="673500"/>
          </a:xfrm>
          <a:prstGeom prst="rect">
            <a:avLst/>
          </a:prstGeom>
          <a:noFill/>
          <a:ln>
            <a:noFill/>
          </a:ln>
        </p:spPr>
      </p:pic>
      <p:sp>
        <p:nvSpPr>
          <p:cNvPr id="97" name="Google Shape;97;p17"/>
          <p:cNvSpPr txBox="1">
            <a:spLocks noGrp="1"/>
          </p:cNvSpPr>
          <p:nvPr>
            <p:ph type="body" idx="1"/>
          </p:nvPr>
        </p:nvSpPr>
        <p:spPr>
          <a:xfrm>
            <a:off x="311700" y="1152475"/>
            <a:ext cx="4985700" cy="273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b="1" dirty="0"/>
              <a:t>Fall’ 24 R-Ladies Aurora Series:</a:t>
            </a:r>
            <a:endParaRPr sz="1900" b="1" dirty="0"/>
          </a:p>
          <a:p>
            <a:pPr marL="457200" lvl="0" indent="-349250" algn="l" rtl="0">
              <a:spcBef>
                <a:spcPts val="1200"/>
              </a:spcBef>
              <a:spcAft>
                <a:spcPts val="0"/>
              </a:spcAft>
              <a:buSzPts val="1900"/>
              <a:buChar char="●"/>
            </a:pPr>
            <a:r>
              <a:rPr lang="en" sz="1900" dirty="0"/>
              <a:t>Intro to R Functions</a:t>
            </a:r>
            <a:endParaRPr sz="1900" dirty="0"/>
          </a:p>
          <a:p>
            <a:pPr marL="457200" lvl="0" indent="-349250" algn="l" rtl="0">
              <a:spcBef>
                <a:spcPts val="0"/>
              </a:spcBef>
              <a:spcAft>
                <a:spcPts val="0"/>
              </a:spcAft>
              <a:buSzPts val="1900"/>
              <a:buChar char="●"/>
            </a:pPr>
            <a:r>
              <a:rPr lang="en" sz="1900" dirty="0"/>
              <a:t>DataViz 2.0</a:t>
            </a:r>
            <a:endParaRPr sz="1900" dirty="0"/>
          </a:p>
          <a:p>
            <a:pPr marL="457200" lvl="0" indent="-349250" algn="l" rtl="0">
              <a:spcBef>
                <a:spcPts val="0"/>
              </a:spcBef>
              <a:spcAft>
                <a:spcPts val="0"/>
              </a:spcAft>
              <a:buSzPts val="1900"/>
              <a:buChar char="●"/>
            </a:pPr>
            <a:r>
              <a:rPr lang="en" sz="1900" dirty="0">
                <a:solidFill>
                  <a:srgbClr val="FFFF00"/>
                </a:solidFill>
              </a:rPr>
              <a:t>R Package Development</a:t>
            </a:r>
            <a:endParaRPr sz="1900" dirty="0">
              <a:solidFill>
                <a:srgbClr val="FFFF00"/>
              </a:solidFill>
            </a:endParaRPr>
          </a:p>
          <a:p>
            <a:pPr marL="457200" lvl="0" indent="-349250" algn="l" rtl="0">
              <a:spcBef>
                <a:spcPts val="0"/>
              </a:spcBef>
              <a:spcAft>
                <a:spcPts val="0"/>
              </a:spcAft>
              <a:buSzPts val="1900"/>
              <a:buChar char="●"/>
            </a:pPr>
            <a:r>
              <a:rPr lang="en" sz="1900" dirty="0"/>
              <a:t>Presenting to Non-Scientific Audiences</a:t>
            </a:r>
            <a:endParaRPr sz="1900" dirty="0"/>
          </a:p>
          <a:p>
            <a:pPr marL="457200" lvl="0" indent="-349250" algn="l" rtl="0">
              <a:spcBef>
                <a:spcPts val="0"/>
              </a:spcBef>
              <a:spcAft>
                <a:spcPts val="0"/>
              </a:spcAft>
              <a:buSzPts val="1900"/>
              <a:buChar char="●"/>
            </a:pPr>
            <a:r>
              <a:rPr lang="en" sz="1900" dirty="0"/>
              <a:t>Python in R</a:t>
            </a:r>
            <a:endParaRPr sz="1900" dirty="0"/>
          </a:p>
        </p:txBody>
      </p:sp>
      <p:pic>
        <p:nvPicPr>
          <p:cNvPr id="98" name="Google Shape;98;p17"/>
          <p:cNvPicPr preferRelativeResize="0"/>
          <p:nvPr/>
        </p:nvPicPr>
        <p:blipFill>
          <a:blip r:embed="rId4">
            <a:alphaModFix/>
          </a:blip>
          <a:stretch>
            <a:fillRect/>
          </a:stretch>
        </p:blipFill>
        <p:spPr>
          <a:xfrm>
            <a:off x="2894125" y="3350550"/>
            <a:ext cx="2557275" cy="1338325"/>
          </a:xfrm>
          <a:prstGeom prst="rect">
            <a:avLst/>
          </a:prstGeom>
          <a:noFill/>
          <a:ln>
            <a:noFill/>
          </a:ln>
        </p:spPr>
      </p:pic>
      <p:grpSp>
        <p:nvGrpSpPr>
          <p:cNvPr id="99" name="Google Shape;99;p17"/>
          <p:cNvGrpSpPr/>
          <p:nvPr/>
        </p:nvGrpSpPr>
        <p:grpSpPr>
          <a:xfrm>
            <a:off x="5754832" y="935375"/>
            <a:ext cx="3089299" cy="3753500"/>
            <a:chOff x="5476450" y="1017725"/>
            <a:chExt cx="3471902" cy="4226439"/>
          </a:xfrm>
        </p:grpSpPr>
        <p:pic>
          <p:nvPicPr>
            <p:cNvPr id="100" name="Google Shape;100;p17"/>
            <p:cNvPicPr preferRelativeResize="0"/>
            <p:nvPr/>
          </p:nvPicPr>
          <p:blipFill>
            <a:blip r:embed="rId5">
              <a:alphaModFix/>
            </a:blip>
            <a:stretch>
              <a:fillRect/>
            </a:stretch>
          </p:blipFill>
          <p:spPr>
            <a:xfrm>
              <a:off x="5476450" y="1017725"/>
              <a:ext cx="1024965" cy="795850"/>
            </a:xfrm>
            <a:prstGeom prst="rect">
              <a:avLst/>
            </a:prstGeom>
            <a:noFill/>
            <a:ln>
              <a:noFill/>
            </a:ln>
          </p:spPr>
        </p:pic>
        <p:pic>
          <p:nvPicPr>
            <p:cNvPr id="101" name="Google Shape;101;p17"/>
            <p:cNvPicPr preferRelativeResize="0"/>
            <p:nvPr/>
          </p:nvPicPr>
          <p:blipFill>
            <a:blip r:embed="rId6">
              <a:alphaModFix/>
            </a:blip>
            <a:stretch>
              <a:fillRect/>
            </a:stretch>
          </p:blipFill>
          <p:spPr>
            <a:xfrm>
              <a:off x="6680475" y="1017725"/>
              <a:ext cx="2267877" cy="795850"/>
            </a:xfrm>
            <a:prstGeom prst="rect">
              <a:avLst/>
            </a:prstGeom>
            <a:noFill/>
            <a:ln>
              <a:noFill/>
            </a:ln>
          </p:spPr>
        </p:pic>
        <p:pic>
          <p:nvPicPr>
            <p:cNvPr id="102" name="Google Shape;102;p17"/>
            <p:cNvPicPr preferRelativeResize="0"/>
            <p:nvPr/>
          </p:nvPicPr>
          <p:blipFill>
            <a:blip r:embed="rId7">
              <a:alphaModFix/>
            </a:blip>
            <a:stretch>
              <a:fillRect/>
            </a:stretch>
          </p:blipFill>
          <p:spPr>
            <a:xfrm>
              <a:off x="5476450" y="1887700"/>
              <a:ext cx="3471900" cy="3356464"/>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600" dirty="0"/>
              <a:t>Today! Oct 29, 2024</a:t>
            </a:r>
            <a:endParaRPr sz="3600" dirty="0"/>
          </a:p>
        </p:txBody>
      </p:sp>
      <p:pic>
        <p:nvPicPr>
          <p:cNvPr id="108" name="Google Shape;108;p18"/>
          <p:cNvPicPr preferRelativeResize="0"/>
          <p:nvPr/>
        </p:nvPicPr>
        <p:blipFill rotWithShape="1">
          <a:blip r:embed="rId3">
            <a:alphaModFix/>
          </a:blip>
          <a:srcRect b="17600"/>
          <a:stretch/>
        </p:blipFill>
        <p:spPr>
          <a:xfrm>
            <a:off x="0" y="4277525"/>
            <a:ext cx="865976" cy="713574"/>
          </a:xfrm>
          <a:prstGeom prst="rect">
            <a:avLst/>
          </a:prstGeom>
          <a:noFill/>
          <a:ln>
            <a:noFill/>
          </a:ln>
        </p:spPr>
      </p:pic>
      <p:sp>
        <p:nvSpPr>
          <p:cNvPr id="109" name="Google Shape;109;p18"/>
          <p:cNvSpPr txBox="1">
            <a:spLocks noGrp="1"/>
          </p:cNvSpPr>
          <p:nvPr>
            <p:ph type="body" idx="1"/>
          </p:nvPr>
        </p:nvSpPr>
        <p:spPr>
          <a:xfrm>
            <a:off x="311700" y="1228675"/>
            <a:ext cx="4600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dirty="0"/>
              <a:t>TOPICS</a:t>
            </a:r>
            <a:endParaRPr sz="2000" b="1" dirty="0"/>
          </a:p>
          <a:p>
            <a:pPr marL="457200" lvl="0" indent="-355600" algn="l" rtl="0">
              <a:spcBef>
                <a:spcPts val="1200"/>
              </a:spcBef>
              <a:spcAft>
                <a:spcPts val="0"/>
              </a:spcAft>
              <a:buSzPts val="2000"/>
              <a:buChar char="●"/>
            </a:pPr>
            <a:r>
              <a:rPr lang="en-US" sz="2000" b="1" dirty="0"/>
              <a:t>R Package Development</a:t>
            </a:r>
            <a:endParaRPr sz="2000" b="1" dirty="0"/>
          </a:p>
          <a:p>
            <a:pPr marL="0" lvl="0" indent="0" algn="l" rtl="0">
              <a:lnSpc>
                <a:spcPct val="100000"/>
              </a:lnSpc>
              <a:spcBef>
                <a:spcPts val="1200"/>
              </a:spcBef>
              <a:spcAft>
                <a:spcPts val="0"/>
              </a:spcAft>
              <a:buNone/>
            </a:pPr>
            <a:endParaRPr sz="2000" b="1" dirty="0"/>
          </a:p>
          <a:p>
            <a:pPr marL="0" lvl="0" indent="0" algn="ctr" rtl="0">
              <a:lnSpc>
                <a:spcPct val="100000"/>
              </a:lnSpc>
              <a:spcBef>
                <a:spcPts val="0"/>
              </a:spcBef>
              <a:spcAft>
                <a:spcPts val="0"/>
              </a:spcAft>
              <a:buNone/>
            </a:pPr>
            <a:r>
              <a:rPr lang="en" b="1" dirty="0"/>
              <a:t>Ping us on Discord with any Questions</a:t>
            </a:r>
            <a:endParaRPr b="1" dirty="0"/>
          </a:p>
        </p:txBody>
      </p:sp>
      <p:pic>
        <p:nvPicPr>
          <p:cNvPr id="3" name="Picture 2">
            <a:extLst>
              <a:ext uri="{FF2B5EF4-FFF2-40B4-BE49-F238E27FC236}">
                <a16:creationId xmlns:a16="http://schemas.microsoft.com/office/drawing/2014/main" id="{4F694187-094A-CE7F-8ABD-E2C8987FEDDD}"/>
              </a:ext>
            </a:extLst>
          </p:cNvPr>
          <p:cNvPicPr>
            <a:picLocks noChangeAspect="1"/>
          </p:cNvPicPr>
          <p:nvPr/>
        </p:nvPicPr>
        <p:blipFill>
          <a:blip r:embed="rId4"/>
          <a:stretch>
            <a:fillRect/>
          </a:stretch>
        </p:blipFill>
        <p:spPr>
          <a:xfrm>
            <a:off x="4912500" y="1117223"/>
            <a:ext cx="4069729" cy="2797602"/>
          </a:xfrm>
          <a:prstGeom prst="rect">
            <a:avLst/>
          </a:prstGeom>
        </p:spPr>
      </p:pic>
      <p:sp>
        <p:nvSpPr>
          <p:cNvPr id="6" name="TextBox 5">
            <a:extLst>
              <a:ext uri="{FF2B5EF4-FFF2-40B4-BE49-F238E27FC236}">
                <a16:creationId xmlns:a16="http://schemas.microsoft.com/office/drawing/2014/main" id="{51A5D099-AD50-5A96-C1B8-F7A88F25DA63}"/>
              </a:ext>
            </a:extLst>
          </p:cNvPr>
          <p:cNvSpPr txBox="1"/>
          <p:nvPr/>
        </p:nvSpPr>
        <p:spPr>
          <a:xfrm>
            <a:off x="4912500" y="3924579"/>
            <a:ext cx="5271423" cy="600164"/>
          </a:xfrm>
          <a:prstGeom prst="rect">
            <a:avLst/>
          </a:prstGeom>
          <a:noFill/>
        </p:spPr>
        <p:txBody>
          <a:bodyPr wrap="square">
            <a:spAutoFit/>
          </a:bodyPr>
          <a:lstStyle/>
          <a:p>
            <a:r>
              <a:rPr lang="en-US" sz="1100" dirty="0">
                <a:solidFill>
                  <a:schemeClr val="tx1"/>
                </a:solidFill>
              </a:rPr>
              <a:t>Figure: The </a:t>
            </a:r>
            <a:r>
              <a:rPr lang="en-US" sz="1100" i="1" dirty="0" err="1">
                <a:solidFill>
                  <a:schemeClr val="tx1"/>
                </a:solidFill>
              </a:rPr>
              <a:t>devtools</a:t>
            </a:r>
            <a:r>
              <a:rPr lang="en-US" sz="1100" dirty="0">
                <a:solidFill>
                  <a:schemeClr val="tx1"/>
                </a:solidFill>
              </a:rPr>
              <a:t> package development workflow.</a:t>
            </a:r>
          </a:p>
          <a:p>
            <a:r>
              <a:rPr lang="en-US" sz="1100" dirty="0">
                <a:solidFill>
                  <a:schemeClr val="tx1"/>
                </a:solidFill>
              </a:rPr>
              <a:t> </a:t>
            </a:r>
            <a:r>
              <a:rPr lang="en-US" sz="1100" dirty="0">
                <a:solidFill>
                  <a:schemeClr val="tx1"/>
                </a:solidFill>
                <a:hlinkClick r:id="rId5"/>
              </a:rPr>
              <a:t>https://r-pkgs.org/whole-game.html</a:t>
            </a:r>
            <a:endParaRPr lang="en-US" sz="1100" dirty="0">
              <a:solidFill>
                <a:schemeClr val="tx1"/>
              </a:solidFill>
            </a:endParaRPr>
          </a:p>
          <a:p>
            <a:endParaRPr lang="en-US" sz="11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399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a:t>Presentation Materials</a:t>
            </a:r>
            <a:endParaRPr sz="3220"/>
          </a:p>
        </p:txBody>
      </p:sp>
      <p:sp>
        <p:nvSpPr>
          <p:cNvPr id="120" name="Google Shape;120;p19"/>
          <p:cNvSpPr txBox="1"/>
          <p:nvPr/>
        </p:nvSpPr>
        <p:spPr>
          <a:xfrm>
            <a:off x="2330350" y="542025"/>
            <a:ext cx="42267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u="sng">
                <a:solidFill>
                  <a:schemeClr val="hlink"/>
                </a:solidFill>
                <a:hlinkClick r:id="rId3"/>
              </a:rPr>
              <a:t>https://github.com/rladies-aurora</a:t>
            </a:r>
            <a:r>
              <a:rPr lang="en" sz="1800" b="1">
                <a:solidFill>
                  <a:schemeClr val="lt2"/>
                </a:solidFill>
              </a:rPr>
              <a:t> </a:t>
            </a:r>
            <a:endParaRPr sz="1800" b="1">
              <a:solidFill>
                <a:schemeClr val="lt2"/>
              </a:solidFill>
            </a:endParaRPr>
          </a:p>
        </p:txBody>
      </p:sp>
      <p:pic>
        <p:nvPicPr>
          <p:cNvPr id="121" name="Google Shape;121;p19"/>
          <p:cNvPicPr preferRelativeResize="0"/>
          <p:nvPr/>
        </p:nvPicPr>
        <p:blipFill rotWithShape="1">
          <a:blip r:embed="rId4">
            <a:alphaModFix/>
          </a:blip>
          <a:srcRect/>
          <a:stretch/>
        </p:blipFill>
        <p:spPr>
          <a:xfrm>
            <a:off x="1971075" y="1034200"/>
            <a:ext cx="5107474" cy="1156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600"/>
              <a:t>Intro | Meet &amp; Greet</a:t>
            </a:r>
            <a:endParaRPr sz="3600"/>
          </a:p>
        </p:txBody>
      </p:sp>
      <p:sp>
        <p:nvSpPr>
          <p:cNvPr id="129" name="Google Shape;12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a:t>Pizza + Sign-up</a:t>
            </a:r>
            <a:endParaRPr sz="2000" b="1"/>
          </a:p>
          <a:p>
            <a:pPr marL="457200" lvl="0" indent="-355600" algn="l" rtl="0">
              <a:spcBef>
                <a:spcPts val="0"/>
              </a:spcBef>
              <a:spcAft>
                <a:spcPts val="0"/>
              </a:spcAft>
              <a:buSzPts val="2000"/>
              <a:buChar char="●"/>
            </a:pPr>
            <a:r>
              <a:rPr lang="en" sz="2000" b="1"/>
              <a:t>Familiar w/ R and ggplot?</a:t>
            </a:r>
            <a:r>
              <a:rPr lang="en" sz="2000"/>
              <a:t> → </a:t>
            </a:r>
            <a:r>
              <a:rPr lang="en" sz="2000" b="1" i="1"/>
              <a:t>Shuffle</a:t>
            </a:r>
            <a:endParaRPr sz="2000" b="1" i="1"/>
          </a:p>
          <a:p>
            <a:pPr marL="457200" lvl="0" indent="-355600" algn="l" rtl="0">
              <a:spcBef>
                <a:spcPts val="0"/>
              </a:spcBef>
              <a:spcAft>
                <a:spcPts val="0"/>
              </a:spcAft>
              <a:buSzPts val="2000"/>
              <a:buChar char="●"/>
            </a:pPr>
            <a:r>
              <a:rPr lang="en" sz="2000" b="1"/>
              <a:t>Introduce yourself to your neighbor</a:t>
            </a:r>
            <a:endParaRPr sz="2000" b="1"/>
          </a:p>
          <a:p>
            <a:pPr marL="457200" lvl="0" indent="-342900" algn="l" rtl="0">
              <a:lnSpc>
                <a:spcPct val="150000"/>
              </a:lnSpc>
              <a:spcBef>
                <a:spcPts val="0"/>
              </a:spcBef>
              <a:spcAft>
                <a:spcPts val="0"/>
              </a:spcAft>
              <a:buSzPts val="1800"/>
              <a:buChar char="●"/>
            </a:pPr>
            <a:r>
              <a:rPr lang="en"/>
              <a:t>Who you are | Name, affiliation</a:t>
            </a:r>
            <a:endParaRPr/>
          </a:p>
          <a:p>
            <a:pPr marL="457200" lvl="0" indent="-342900" algn="l" rtl="0">
              <a:lnSpc>
                <a:spcPct val="150000"/>
              </a:lnSpc>
              <a:spcBef>
                <a:spcPts val="0"/>
              </a:spcBef>
              <a:spcAft>
                <a:spcPts val="0"/>
              </a:spcAft>
              <a:buSzPts val="1800"/>
              <a:buChar char="●"/>
            </a:pPr>
            <a:r>
              <a:rPr lang="en"/>
              <a:t>Do you have the same version of R (4.0+), RStudio &amp; Tidyverse?</a:t>
            </a:r>
            <a:endParaRPr/>
          </a:p>
          <a:p>
            <a:pPr marL="914400" lvl="1" indent="-342900" algn="l" rtl="0">
              <a:lnSpc>
                <a:spcPct val="150000"/>
              </a:lnSpc>
              <a:spcBef>
                <a:spcPts val="0"/>
              </a:spcBef>
              <a:spcAft>
                <a:spcPts val="0"/>
              </a:spcAft>
              <a:buSzPts val="1800"/>
              <a:buChar char="○"/>
            </a:pPr>
            <a:r>
              <a:rPr lang="en" sz="1800"/>
              <a:t>NO? Installation time!</a:t>
            </a:r>
            <a:endParaRPr sz="1800"/>
          </a:p>
          <a:p>
            <a:pPr marL="1371600" lvl="2" indent="-342900" algn="l" rtl="0">
              <a:lnSpc>
                <a:spcPct val="150000"/>
              </a:lnSpc>
              <a:spcBef>
                <a:spcPts val="0"/>
              </a:spcBef>
              <a:spcAft>
                <a:spcPts val="0"/>
              </a:spcAft>
              <a:buSzPts val="1800"/>
              <a:buChar char="■"/>
            </a:pPr>
            <a:r>
              <a:rPr lang="en" sz="1800" u="sng">
                <a:solidFill>
                  <a:schemeClr val="hlink"/>
                </a:solidFill>
                <a:hlinkClick r:id="rId3"/>
              </a:rPr>
              <a:t>https://rstudio-education.github.io/hopr/starting.html</a:t>
            </a:r>
            <a:r>
              <a:rPr lang="en" sz="1800"/>
              <a:t> </a:t>
            </a:r>
            <a:endParaRPr sz="1800"/>
          </a:p>
          <a:p>
            <a:pPr marL="457200" lvl="0" indent="-355600" algn="l" rtl="0">
              <a:lnSpc>
                <a:spcPct val="150000"/>
              </a:lnSpc>
              <a:spcBef>
                <a:spcPts val="0"/>
              </a:spcBef>
              <a:spcAft>
                <a:spcPts val="0"/>
              </a:spcAft>
              <a:buSzPts val="2000"/>
              <a:buChar char="●"/>
            </a:pPr>
            <a:r>
              <a:rPr lang="en" sz="2000" b="1"/>
              <a:t>Need help? </a:t>
            </a:r>
            <a:r>
              <a:rPr lang="en" sz="2000" b="1">
                <a:solidFill>
                  <a:srgbClr val="FF00FF"/>
                </a:solidFill>
              </a:rPr>
              <a:t>Pink sticky up!</a:t>
            </a:r>
            <a:r>
              <a:rPr lang="en" sz="2000" b="1"/>
              <a:t> </a:t>
            </a:r>
            <a:r>
              <a:rPr lang="en" sz="2000" b="1">
                <a:solidFill>
                  <a:srgbClr val="00FFFF"/>
                </a:solidFill>
              </a:rPr>
              <a:t>All set: Blue!</a:t>
            </a:r>
            <a:endParaRPr sz="2000">
              <a:solidFill>
                <a:srgbClr val="00FFFF"/>
              </a:solidFill>
            </a:endParaRPr>
          </a:p>
        </p:txBody>
      </p:sp>
      <p:pic>
        <p:nvPicPr>
          <p:cNvPr id="130" name="Google Shape;130;p20"/>
          <p:cNvPicPr preferRelativeResize="0"/>
          <p:nvPr/>
        </p:nvPicPr>
        <p:blipFill rotWithShape="1">
          <a:blip r:embed="rId4">
            <a:alphaModFix/>
          </a:blip>
          <a:srcRect b="18526"/>
          <a:stretch/>
        </p:blipFill>
        <p:spPr>
          <a:xfrm>
            <a:off x="0" y="4277525"/>
            <a:ext cx="865976" cy="705526"/>
          </a:xfrm>
          <a:prstGeom prst="rect">
            <a:avLst/>
          </a:prstGeom>
          <a:noFill/>
          <a:ln>
            <a:noFill/>
          </a:ln>
        </p:spPr>
      </p:pic>
      <p:pic>
        <p:nvPicPr>
          <p:cNvPr id="131" name="Google Shape;131;p20"/>
          <p:cNvPicPr preferRelativeResize="0"/>
          <p:nvPr/>
        </p:nvPicPr>
        <p:blipFill>
          <a:blip r:embed="rId5">
            <a:alphaModFix/>
          </a:blip>
          <a:stretch>
            <a:fillRect/>
          </a:stretch>
        </p:blipFill>
        <p:spPr>
          <a:xfrm>
            <a:off x="2903375" y="1064425"/>
            <a:ext cx="572700" cy="5727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782</TotalTime>
  <Words>1658</Words>
  <Application>Microsoft Macintosh PowerPoint</Application>
  <PresentationFormat>On-screen Show (16:9)</PresentationFormat>
  <Paragraphs>213</Paragraphs>
  <Slides>55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Amasis MT Pro</vt:lpstr>
      <vt:lpstr>Aptos</vt:lpstr>
      <vt:lpstr>Arial</vt:lpstr>
      <vt:lpstr>Calibri</vt:lpstr>
      <vt:lpstr>Lucida Console</vt:lpstr>
      <vt:lpstr>Symbol</vt:lpstr>
      <vt:lpstr>Simple Dark</vt:lpstr>
      <vt:lpstr>R Package Development</vt:lpstr>
      <vt:lpstr>R Package Development</vt:lpstr>
      <vt:lpstr>Thank you to today’s sponsor </vt:lpstr>
      <vt:lpstr>Who We R!?</vt:lpstr>
      <vt:lpstr>New Members?</vt:lpstr>
      <vt:lpstr>Upcoming Workshops</vt:lpstr>
      <vt:lpstr>Today! Oct 29, 2024</vt:lpstr>
      <vt:lpstr>Presentation Materials</vt:lpstr>
      <vt:lpstr>Intro | Meet &amp; Greet</vt:lpstr>
      <vt:lpstr>Outline</vt:lpstr>
      <vt:lpstr>Preparation</vt:lpstr>
      <vt:lpstr>Demo time! </vt:lpstr>
      <vt:lpstr>Step 1: Create a R package project in RStudio</vt:lpstr>
      <vt:lpstr>Step 1: Create a R package project in RStudio</vt:lpstr>
      <vt:lpstr>Step 1: Create a R package project in RStudio</vt:lpstr>
      <vt:lpstr>Step 1: Create a R package project in RStudio</vt:lpstr>
      <vt:lpstr>Step 1: Create a R package project in RStudio</vt:lpstr>
      <vt:lpstr>The Basic Structure of R package</vt:lpstr>
      <vt:lpstr>The Basic Structure of R package</vt:lpstr>
      <vt:lpstr>The Basic Structure of R package</vt:lpstr>
      <vt:lpstr>The Basic Structure of R package</vt:lpstr>
      <vt:lpstr>The Basic Structure of R package</vt:lpstr>
      <vt:lpstr>The Basic Structure of R package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3: Add your own new functions</vt:lpstr>
      <vt:lpstr>Step 3: Add your own new functions</vt:lpstr>
      <vt:lpstr>Step 3: Add your own new functions</vt:lpstr>
      <vt:lpstr>Step 3: Add your own new functions</vt:lpstr>
      <vt:lpstr>Step 3: Add your own new functions</vt:lpstr>
      <vt:lpstr>Step 3: Add your own new functions</vt:lpstr>
      <vt:lpstr>Step 3: Add your own new functions</vt:lpstr>
      <vt:lpstr>Step 4: Install and preview your package</vt:lpstr>
      <vt:lpstr>Distributing Packages</vt:lpstr>
      <vt:lpstr>Distributing Packages to CRAN</vt:lpstr>
      <vt:lpstr>Distributing Packages to CRAN</vt:lpstr>
      <vt:lpstr>Distributing Packages to CRAN</vt:lpstr>
      <vt:lpstr>Distributing Packages Privately</vt:lpstr>
      <vt:lpstr>Advanced topics not mentioned today</vt:lpstr>
      <vt:lpstr>Advanced topics not mentioned today</vt:lpstr>
      <vt:lpstr>Useful Materials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Manpearl, Keenan</cp:lastModifiedBy>
  <cp:revision>4</cp:revision>
  <dcterms:modified xsi:type="dcterms:W3CDTF">2024-10-29T19:06:26Z</dcterms:modified>
</cp:coreProperties>
</file>